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330" r:id="rId5"/>
    <p:sldId id="339" r:id="rId6"/>
    <p:sldId id="508" r:id="rId7"/>
    <p:sldId id="262" r:id="rId8"/>
    <p:sldId id="509" r:id="rId9"/>
    <p:sldId id="510" r:id="rId10"/>
    <p:sldId id="531" r:id="rId11"/>
    <p:sldId id="532" r:id="rId12"/>
    <p:sldId id="533" r:id="rId13"/>
    <p:sldId id="534" r:id="rId14"/>
    <p:sldId id="535" r:id="rId15"/>
    <p:sldId id="536" r:id="rId16"/>
    <p:sldId id="537" r:id="rId17"/>
    <p:sldId id="538" r:id="rId18"/>
    <p:sldId id="539" r:id="rId19"/>
    <p:sldId id="511" r:id="rId20"/>
    <p:sldId id="541" r:id="rId21"/>
    <p:sldId id="542" r:id="rId22"/>
    <p:sldId id="543" r:id="rId23"/>
    <p:sldId id="517" r:id="rId24"/>
    <p:sldId id="544" r:id="rId25"/>
    <p:sldId id="550" r:id="rId26"/>
    <p:sldId id="545" r:id="rId27"/>
    <p:sldId id="546" r:id="rId28"/>
    <p:sldId id="547" r:id="rId29"/>
    <p:sldId id="548" r:id="rId30"/>
    <p:sldId id="549" r:id="rId31"/>
    <p:sldId id="551" r:id="rId32"/>
    <p:sldId id="552" r:id="rId33"/>
    <p:sldId id="553" r:id="rId34"/>
    <p:sldId id="554" r:id="rId35"/>
    <p:sldId id="555" r:id="rId36"/>
    <p:sldId id="556" r:id="rId37"/>
    <p:sldId id="557" r:id="rId38"/>
    <p:sldId id="558" r:id="rId39"/>
    <p:sldId id="27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2E96AE4E-20D0-B641-9465-CD52143EBA43}">
          <p14:sldIdLst>
            <p14:sldId id="330"/>
            <p14:sldId id="339"/>
            <p14:sldId id="508"/>
            <p14:sldId id="262"/>
            <p14:sldId id="509"/>
            <p14:sldId id="510"/>
            <p14:sldId id="531"/>
            <p14:sldId id="532"/>
            <p14:sldId id="533"/>
            <p14:sldId id="534"/>
            <p14:sldId id="535"/>
            <p14:sldId id="536"/>
            <p14:sldId id="537"/>
            <p14:sldId id="538"/>
            <p14:sldId id="539"/>
            <p14:sldId id="511"/>
            <p14:sldId id="541"/>
            <p14:sldId id="542"/>
            <p14:sldId id="543"/>
            <p14:sldId id="517"/>
            <p14:sldId id="544"/>
            <p14:sldId id="550"/>
            <p14:sldId id="545"/>
            <p14:sldId id="546"/>
            <p14:sldId id="547"/>
            <p14:sldId id="548"/>
            <p14:sldId id="549"/>
            <p14:sldId id="551"/>
            <p14:sldId id="552"/>
            <p14:sldId id="553"/>
            <p14:sldId id="554"/>
            <p14:sldId id="555"/>
            <p14:sldId id="556"/>
            <p14:sldId id="557"/>
            <p14:sldId id="558"/>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F2605-29C5-2A21-AF1E-89FCDE5167F9}" name="Meagan Karvonen" initials="MK" userId="Meagan Karvonen" providerId="None"/>
  <p188:author id="{D63E1214-1485-05CA-85B9-E642B4A0D9C1}" name="Reida, Grace Anne" initials="GR" userId="S::g165r091@home.ku.edu::75159113-725b-47e3-a64a-7b26afe717ac" providerId="AD"/>
  <p188:author id="{0449FB16-2CE0-606B-2B7D-2C203271E039}" name="Koebley, Sarah C." initials="KC" userId="S::s146k693@home.ku.edu::e6923905-5ceb-49ca-ae06-d82dbb52c8b9" providerId="AD"/>
  <p188:author id="{DD540E6C-21C7-B55F-F1AB-4CBDCFF3EA42}" name="Ruhter, Lindsay Christine" initials="RLC" userId="S::l542r074@home.ku.edu::37f2c9ff-b33e-4130-bd72-c98bee18d0df" providerId="AD"/>
  <p188:author id="{D5C93571-40C2-53C0-BF54-D98569439D77}" name="Clepper, Eliott" initials="EC" userId="S::m292c944@home.ku.edu::6b80cf81-eb99-4672-a272-80b0bf2d0145" providerId="AD"/>
  <p188:author id="{32D112A0-394F-1EE2-D128-33DA946B4453}" name="Rule, Martin C" initials="MR" userId="S::m643r448@home.ku.edu::ced33c88-ef2e-472c-9b83-f0467ca4b417" providerId="AD"/>
  <p188:author id="{299153A2-288D-B0DA-577F-210D6B947111}" name="Kobrin, Jennifer Lise" initials="KL" userId="S::j873k225@home.ku.edu::0e3f5b32-8f94-4ebb-a001-dcb373ae5805" providerId="AD"/>
  <p188:author id="{57B8AAA7-D3B5-AFA9-054C-388EA8341DF3}" name="Karvonen, Meagan" initials="KM" userId="S::m073k649@home.ku.edu::eedad5cd-7185-48ae-ba6f-947bdb757383" providerId="AD"/>
  <p188:author id="{0D5996BC-D0A3-0DB2-FB2B-33E44A39DBE4}" name="Tiemann, Gail C" initials="GT" userId="S::gtiemann@home.ku.edu::5d6b5dbd-3fdb-41aa-9e34-9c3744aad7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vonen, Meagan" initials="KM" lastIdx="12" clrIdx="0">
    <p:extLst>
      <p:ext uri="{19B8F6BF-5375-455C-9EA6-DF929625EA0E}">
        <p15:presenceInfo xmlns:p15="http://schemas.microsoft.com/office/powerpoint/2012/main" userId="S::m073k649@home.ku.edu::eedad5cd-7185-48ae-ba6f-947bdb757383" providerId="AD"/>
      </p:ext>
    </p:extLst>
  </p:cmAuthor>
  <p:cmAuthor id="2" name="Koebley, Sarah C." initials="KC" lastIdx="12" clrIdx="1">
    <p:extLst>
      <p:ext uri="{19B8F6BF-5375-455C-9EA6-DF929625EA0E}">
        <p15:presenceInfo xmlns:p15="http://schemas.microsoft.com/office/powerpoint/2012/main" userId="S::s146k693@home.ku.edu::e6923905-5ceb-49ca-ae06-d82dbb52c8b9" providerId="AD"/>
      </p:ext>
    </p:extLst>
  </p:cmAuthor>
  <p:cmAuthor id="3" name="Dubiel, Holly Kathleen" initials="DK" lastIdx="2" clrIdx="2">
    <p:extLst>
      <p:ext uri="{19B8F6BF-5375-455C-9EA6-DF929625EA0E}">
        <p15:presenceInfo xmlns:p15="http://schemas.microsoft.com/office/powerpoint/2012/main" userId="S::h914w462@home.ku.edu::e6180b19-56a1-41f1-9b26-e152b989f5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D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F4E6F-0B62-4907-8570-2A87AFEEF0A6}" v="17" dt="2024-05-30T19:07:18.568"/>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587" autoAdjust="0"/>
    <p:restoredTop sz="93997" autoAdjust="0"/>
  </p:normalViewPr>
  <p:slideViewPr>
    <p:cSldViewPr snapToGrid="0">
      <p:cViewPr varScale="1">
        <p:scale>
          <a:sx n="58" d="100"/>
          <a:sy n="58" d="100"/>
        </p:scale>
        <p:origin x="67" y="187"/>
      </p:cViewPr>
      <p:guideLst/>
    </p:cSldViewPr>
  </p:slideViewPr>
  <p:outlineViewPr>
    <p:cViewPr>
      <p:scale>
        <a:sx n="33" d="100"/>
        <a:sy n="33" d="100"/>
      </p:scale>
      <p:origin x="0" y="-35299"/>
    </p:cViewPr>
  </p:outlineViewPr>
  <p:notesTextViewPr>
    <p:cViewPr>
      <p:scale>
        <a:sx n="1" d="1"/>
        <a:sy n="1" d="1"/>
      </p:scale>
      <p:origin x="0" y="0"/>
    </p:cViewPr>
  </p:notesTextViewPr>
  <p:notesViewPr>
    <p:cSldViewPr snapToGrid="0">
      <p:cViewPr varScale="1">
        <p:scale>
          <a:sx n="52" d="100"/>
          <a:sy n="52" d="100"/>
        </p:scale>
        <p:origin x="160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783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2893D-28ED-1E4C-BF20-7BAF9A1E1D2F}"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28D76-EA0B-5F48-838C-E5E69968540C}" type="slidenum">
              <a:rPr lang="en-US" smtClean="0"/>
              <a:t>‹#›</a:t>
            </a:fld>
            <a:endParaRPr lang="en-US"/>
          </a:p>
        </p:txBody>
      </p:sp>
    </p:spTree>
    <p:extLst>
      <p:ext uri="{BB962C8B-B14F-4D97-AF65-F5344CB8AC3E}">
        <p14:creationId xmlns:p14="http://schemas.microsoft.com/office/powerpoint/2010/main" val="399470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 (introduce yourself). We're so glad you're here!</a:t>
            </a:r>
            <a:endParaRPr lang="en-US">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1</a:t>
            </a:fld>
            <a:endParaRPr lang="en-US"/>
          </a:p>
        </p:txBody>
      </p:sp>
    </p:spTree>
    <p:extLst>
      <p:ext uri="{BB962C8B-B14F-4D97-AF65-F5344CB8AC3E}">
        <p14:creationId xmlns:p14="http://schemas.microsoft.com/office/powerpoint/2010/main" val="4091252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UDL principles are designed around these three "learning brain networks." These principles include multiple means of engagement, which is related to affective networks and provides options for learners to regulate their own learning, sustain effort and motivation, and stay engaged and interested. Multiple means of representation is related to the recognition networks and provides options for learners to reach higher levels of comprehension and understanding, understand symbols and expressions, and perceive what needs to be learned. Multiple means of action and expression is related to the strategic networks and provides options for learners to act strategically, express themselves fluently, and respond physically.</a:t>
            </a:r>
          </a:p>
          <a:p>
            <a:pPr marL="158750" lvl="0" indent="0" algn="l" rtl="0">
              <a:lnSpc>
                <a:spcPct val="90000"/>
              </a:lnSpc>
              <a:spcBef>
                <a:spcPts val="0"/>
              </a:spcBef>
              <a:spcAft>
                <a:spcPts val="0"/>
              </a:spcAft>
              <a:buClr>
                <a:schemeClr val="dk1"/>
              </a:buClr>
              <a:buSzPts val="2500"/>
              <a:buNone/>
            </a:pPr>
            <a:endParaRPr lang="en-US"/>
          </a:p>
        </p:txBody>
      </p:sp>
      <p:sp>
        <p:nvSpPr>
          <p:cNvPr id="4" name="Slide Number Placeholder 3"/>
          <p:cNvSpPr>
            <a:spLocks noGrp="1"/>
          </p:cNvSpPr>
          <p:nvPr>
            <p:ph type="sldNum" sz="quarter" idx="5"/>
          </p:nvPr>
        </p:nvSpPr>
        <p:spPr/>
        <p:txBody>
          <a:bodyPr/>
          <a:lstStyle/>
          <a:p>
            <a:fld id="{EBB28D76-EA0B-5F48-838C-E5E69968540C}" type="slidenum">
              <a:rPr lang="en-US" smtClean="0"/>
              <a:t>10</a:t>
            </a:fld>
            <a:endParaRPr lang="en-US"/>
          </a:p>
        </p:txBody>
      </p:sp>
    </p:spTree>
    <p:extLst>
      <p:ext uri="{BB962C8B-B14F-4D97-AF65-F5344CB8AC3E}">
        <p14:creationId xmlns:p14="http://schemas.microsoft.com/office/powerpoint/2010/main" val="1074019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All learning is contextual. The learning networks together coordinate all knowledge and skill output. Quality instruction means knowing how learners take in information and determining what they know through their responses. The learning brain networks support many of the underlying cognitive objectives we have for learners as they learn to use information and ideas in a variety of ways. We want to foster their ability to participate in learning, collaborate with others, ask questions, share ideas, self-evaluate their learning, and set goals.</a:t>
            </a:r>
          </a:p>
        </p:txBody>
      </p:sp>
      <p:sp>
        <p:nvSpPr>
          <p:cNvPr id="4" name="Slide Number Placeholder 3"/>
          <p:cNvSpPr>
            <a:spLocks noGrp="1"/>
          </p:cNvSpPr>
          <p:nvPr>
            <p:ph type="sldNum" sz="quarter" idx="5"/>
          </p:nvPr>
        </p:nvSpPr>
        <p:spPr/>
        <p:txBody>
          <a:bodyPr/>
          <a:lstStyle/>
          <a:p>
            <a:fld id="{EBB28D76-EA0B-5F48-838C-E5E69968540C}" type="slidenum">
              <a:rPr lang="en-US" smtClean="0"/>
              <a:t>11</a:t>
            </a:fld>
            <a:endParaRPr lang="en-US"/>
          </a:p>
        </p:txBody>
      </p:sp>
    </p:spTree>
    <p:extLst>
      <p:ext uri="{BB962C8B-B14F-4D97-AF65-F5344CB8AC3E}">
        <p14:creationId xmlns:p14="http://schemas.microsoft.com/office/powerpoint/2010/main" val="68406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Let's have a quick small-group discussion! Describe UDL in your own words to a co-worker who is unfamiliar with this framework. What would you make sure to include? (ask groups to share out-loud.)</a:t>
            </a:r>
          </a:p>
          <a:p>
            <a:pPr marL="158750">
              <a:lnSpc>
                <a:spcPct val="90000"/>
              </a:lnSpc>
              <a:buSzPts val="2500"/>
            </a:pPr>
            <a:r>
              <a:rPr lang="en-US"/>
              <a:t>Possible responses include: framework to improve teaching and learning, three brain networks, UDL principles, multiple means of engagement, representation, action, and expression, based on research on how people learn</a:t>
            </a:r>
          </a:p>
        </p:txBody>
      </p:sp>
      <p:sp>
        <p:nvSpPr>
          <p:cNvPr id="4" name="Slide Number Placeholder 3"/>
          <p:cNvSpPr>
            <a:spLocks noGrp="1"/>
          </p:cNvSpPr>
          <p:nvPr>
            <p:ph type="sldNum" sz="quarter" idx="5"/>
          </p:nvPr>
        </p:nvSpPr>
        <p:spPr/>
        <p:txBody>
          <a:bodyPr/>
          <a:lstStyle/>
          <a:p>
            <a:fld id="{EBB28D76-EA0B-5F48-838C-E5E69968540C}" type="slidenum">
              <a:rPr lang="en-US" smtClean="0"/>
              <a:t>12</a:t>
            </a:fld>
            <a:endParaRPr lang="en-US"/>
          </a:p>
        </p:txBody>
      </p:sp>
    </p:spTree>
    <p:extLst>
      <p:ext uri="{BB962C8B-B14F-4D97-AF65-F5344CB8AC3E}">
        <p14:creationId xmlns:p14="http://schemas.microsoft.com/office/powerpoint/2010/main" val="2002577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Let's dive deeper into the first UDL principle, multiple means of engagement.</a:t>
            </a:r>
          </a:p>
        </p:txBody>
      </p:sp>
      <p:sp>
        <p:nvSpPr>
          <p:cNvPr id="4" name="Slide Number Placeholder 3"/>
          <p:cNvSpPr>
            <a:spLocks noGrp="1"/>
          </p:cNvSpPr>
          <p:nvPr>
            <p:ph type="sldNum" sz="quarter" idx="5"/>
          </p:nvPr>
        </p:nvSpPr>
        <p:spPr/>
        <p:txBody>
          <a:bodyPr/>
          <a:lstStyle/>
          <a:p>
            <a:fld id="{EBB28D76-EA0B-5F48-838C-E5E69968540C}" type="slidenum">
              <a:rPr lang="en-US" smtClean="0"/>
              <a:t>13</a:t>
            </a:fld>
            <a:endParaRPr lang="en-US"/>
          </a:p>
        </p:txBody>
      </p:sp>
    </p:spTree>
    <p:extLst>
      <p:ext uri="{BB962C8B-B14F-4D97-AF65-F5344CB8AC3E}">
        <p14:creationId xmlns:p14="http://schemas.microsoft.com/office/powerpoint/2010/main" val="392584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The affective networks address the "why" of learning. This is aligned to the UDL principle of multiple means of engagement. These networks evaluate and set priorities, allowing learners to engage in learning. Engagement is essential for learning. Individual differences mean learners are interested in and will engage with different things. The affective networks are fundamental to learning.</a:t>
            </a:r>
          </a:p>
          <a:p>
            <a:pPr marL="158750">
              <a:lnSpc>
                <a:spcPct val="90000"/>
              </a:lnSpc>
              <a:buClr>
                <a:schemeClr val="dk1"/>
              </a:buClr>
              <a:buSzPts val="2500"/>
            </a:pPr>
            <a:r>
              <a:rPr lang="en-US"/>
              <a:t>Multiple means of engagement supports learning by providing options for creating interest in the subject, supporting learners in sustaining effort and persisting through tasks, as well as self-regulation, the ability to modulate one's emotional reactions. </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14</a:t>
            </a:fld>
            <a:endParaRPr lang="en-US"/>
          </a:p>
        </p:txBody>
      </p:sp>
    </p:spTree>
    <p:extLst>
      <p:ext uri="{BB962C8B-B14F-4D97-AF65-F5344CB8AC3E}">
        <p14:creationId xmlns:p14="http://schemas.microsoft.com/office/powerpoint/2010/main" val="2783631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multiple means of engagement include: providing learners choices and autonomy as much as possible; including familiar, relevant contexts in learning opportunities; supporting activities that encourage learners to reflect on their learning; and varying the demands of the tasks for students.</a:t>
            </a:r>
          </a:p>
          <a:p>
            <a:pPr marL="158750" lvl="0" indent="0" algn="l" rtl="0">
              <a:lnSpc>
                <a:spcPct val="90000"/>
              </a:lnSpc>
              <a:spcBef>
                <a:spcPts val="0"/>
              </a:spcBef>
              <a:spcAft>
                <a:spcPts val="0"/>
              </a:spcAft>
              <a:buClr>
                <a:schemeClr val="dk1"/>
              </a:buClr>
              <a:buSzPts val="2500"/>
              <a:buNone/>
            </a:pPr>
            <a:endParaRPr lang="en-US"/>
          </a:p>
        </p:txBody>
      </p:sp>
      <p:sp>
        <p:nvSpPr>
          <p:cNvPr id="4" name="Slide Number Placeholder 3"/>
          <p:cNvSpPr>
            <a:spLocks noGrp="1"/>
          </p:cNvSpPr>
          <p:nvPr>
            <p:ph type="sldNum" sz="quarter" idx="5"/>
          </p:nvPr>
        </p:nvSpPr>
        <p:spPr/>
        <p:txBody>
          <a:bodyPr/>
          <a:lstStyle/>
          <a:p>
            <a:fld id="{EBB28D76-EA0B-5F48-838C-E5E69968540C}" type="slidenum">
              <a:rPr lang="en-US" smtClean="0"/>
              <a:t>15</a:t>
            </a:fld>
            <a:endParaRPr lang="en-US"/>
          </a:p>
        </p:txBody>
      </p:sp>
    </p:spTree>
    <p:extLst>
      <p:ext uri="{BB962C8B-B14F-4D97-AF65-F5344CB8AC3E}">
        <p14:creationId xmlns:p14="http://schemas.microsoft.com/office/powerpoint/2010/main" val="4173032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Let's explore an example student, Sophia, and her teacher. Her teacher tells us, "Sophia is a fifth-grade student in my class who loves science. She uses an AAC device to communicate. I’m wondering how to engage her in our math lesson on identifying and extending numerical patterns. I noticed that she shows interest in butterflies, ladybugs, and bees in our science lesson on life cycles.”</a:t>
            </a:r>
          </a:p>
          <a:p>
            <a:pPr marL="158750" lvl="0" indent="0" algn="l" rtl="0">
              <a:lnSpc>
                <a:spcPct val="90000"/>
              </a:lnSpc>
              <a:spcBef>
                <a:spcPts val="0"/>
              </a:spcBef>
              <a:spcAft>
                <a:spcPts val="0"/>
              </a:spcAft>
              <a:buClr>
                <a:schemeClr val="dk1"/>
              </a:buClr>
              <a:buSzPts val="2500"/>
              <a:buFontTx/>
              <a:buNone/>
            </a:pPr>
            <a:endParaRPr lang="en-US"/>
          </a:p>
          <a:p>
            <a:pPr marL="158750" lvl="0" indent="0" algn="l" rtl="0">
              <a:lnSpc>
                <a:spcPct val="90000"/>
              </a:lnSpc>
              <a:spcBef>
                <a:spcPts val="0"/>
              </a:spcBef>
              <a:spcAft>
                <a:spcPts val="0"/>
              </a:spcAft>
              <a:buClr>
                <a:schemeClr val="dk1"/>
              </a:buClr>
              <a:buSzPts val="2500"/>
              <a:buFontTx/>
              <a:buNone/>
            </a:pPr>
            <a:r>
              <a:rPr lang="en-US"/>
              <a:t>"Perhaps I could use images of those insects and let her choose two to use to identify short repeating patterns? Then she could pick two to extend other patterns. Eventually, she can use numbers to make patterns. I'll make her a chart so she can keep track of how many patterns she makes and what kinds, so she can self-assess.”</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16</a:t>
            </a:fld>
            <a:endParaRPr lang="en-US"/>
          </a:p>
        </p:txBody>
      </p:sp>
    </p:spTree>
    <p:extLst>
      <p:ext uri="{BB962C8B-B14F-4D97-AF65-F5344CB8AC3E}">
        <p14:creationId xmlns:p14="http://schemas.microsoft.com/office/powerpoint/2010/main" val="107715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Think about: How Sophia's teacher is providing multiple means of engagement. He is connecting content to Sophia's interests, incorporating butterflies and bees. Sophia is given a choice of using butterflies or bees to make and identify repeating patterns. Sophia will use a chart to track her progress on making and extending patterns.</a:t>
            </a:r>
          </a:p>
        </p:txBody>
      </p:sp>
      <p:sp>
        <p:nvSpPr>
          <p:cNvPr id="4" name="Slide Number Placeholder 3"/>
          <p:cNvSpPr>
            <a:spLocks noGrp="1"/>
          </p:cNvSpPr>
          <p:nvPr>
            <p:ph type="sldNum" sz="quarter" idx="5"/>
          </p:nvPr>
        </p:nvSpPr>
        <p:spPr/>
        <p:txBody>
          <a:bodyPr/>
          <a:lstStyle/>
          <a:p>
            <a:fld id="{EBB28D76-EA0B-5F48-838C-E5E69968540C}" type="slidenum">
              <a:rPr lang="en-US" smtClean="0"/>
              <a:t>17</a:t>
            </a:fld>
            <a:endParaRPr lang="en-US"/>
          </a:p>
        </p:txBody>
      </p:sp>
    </p:spTree>
    <p:extLst>
      <p:ext uri="{BB962C8B-B14F-4D97-AF65-F5344CB8AC3E}">
        <p14:creationId xmlns:p14="http://schemas.microsoft.com/office/powerpoint/2010/main" val="800964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The affective brain networks are aligned to the UDL principle of multiple means of engagement. Here are examples for how the affective networks are relevant in PD design.</a:t>
            </a:r>
          </a:p>
          <a:p>
            <a:pPr marL="158750">
              <a:lnSpc>
                <a:spcPct val="90000"/>
              </a:lnSpc>
              <a:buClr>
                <a:schemeClr val="dk1"/>
              </a:buClr>
              <a:buSzPts val="2500"/>
            </a:pPr>
            <a:r>
              <a:rPr lang="en-US"/>
              <a:t>First, choose meaningful, timely topics for PD; connect the PD to larger goals within a school or district; and then provide a "takeaway" that teachers can apply right away, illustrating the relevance of the PD. </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18</a:t>
            </a:fld>
            <a:endParaRPr lang="en-US"/>
          </a:p>
        </p:txBody>
      </p:sp>
    </p:spTree>
    <p:extLst>
      <p:ext uri="{BB962C8B-B14F-4D97-AF65-F5344CB8AC3E}">
        <p14:creationId xmlns:p14="http://schemas.microsoft.com/office/powerpoint/2010/main" val="3383950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buClr>
                <a:schemeClr val="dk1"/>
              </a:buClr>
              <a:buSzPts val="2500"/>
            </a:pPr>
            <a:r>
              <a:rPr lang="en-US"/>
              <a:t>Time for another small-group discussion! Think about the greatest challenges you or teachers you know have with engaging learners. Identify one example of how teachers can provide multiple means of engagement when planning lessons or activities, or choose an example of how you can use multiple means of engagement in planning your PD. (Ask groups to share out-loud.)</a:t>
            </a:r>
          </a:p>
          <a:p>
            <a:pPr>
              <a:lnSpc>
                <a:spcPct val="90000"/>
              </a:lnSpc>
              <a:spcBef>
                <a:spcPts val="1000"/>
              </a:spcBef>
              <a:buSzPts val="2500"/>
            </a:pPr>
            <a:r>
              <a:rPr lang="en-US"/>
              <a:t>Potential responses include (for one example of how teachers can provide multiple means of engagement): connect lesson to student interests, give students choices, provide a way for students to track progress.</a:t>
            </a:r>
          </a:p>
          <a:p>
            <a:pPr>
              <a:lnSpc>
                <a:spcPct val="90000"/>
              </a:lnSpc>
              <a:spcBef>
                <a:spcPts val="1000"/>
              </a:spcBef>
              <a:buSzPts val="2500"/>
            </a:pPr>
            <a:r>
              <a:rPr lang="en-US"/>
              <a:t>Potential responses include (for choosing an example of how you can use multiple means of engagement in planning PD): meaningful, relevant PD topics, connect PD to larger district goals, make sure teachers have a takeaway, include opportunities to engage and connect with others.</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19</a:t>
            </a:fld>
            <a:endParaRPr lang="en-US"/>
          </a:p>
        </p:txBody>
      </p:sp>
    </p:spTree>
    <p:extLst>
      <p:ext uri="{BB962C8B-B14F-4D97-AF65-F5344CB8AC3E}">
        <p14:creationId xmlns:p14="http://schemas.microsoft.com/office/powerpoint/2010/main" val="386537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we're going to learn about the Universal Design for Learning, or UDL, framework and how to consider UDL during instruction and planning for professional learning. The objectives for this training include: define how learning brain networks are embedded within the Universal Design for Learning principles; describe how learning brain networks support the academic learning objectives used in instruction for students with significant cognitive disabilities; and describe how learning brain networks support the design of professional development for teachers.</a:t>
            </a:r>
          </a:p>
        </p:txBody>
      </p:sp>
      <p:sp>
        <p:nvSpPr>
          <p:cNvPr id="4" name="Slide Number Placeholder 3"/>
          <p:cNvSpPr>
            <a:spLocks noGrp="1"/>
          </p:cNvSpPr>
          <p:nvPr>
            <p:ph type="sldNum" sz="quarter" idx="5"/>
          </p:nvPr>
        </p:nvSpPr>
        <p:spPr/>
        <p:txBody>
          <a:bodyPr/>
          <a:lstStyle/>
          <a:p>
            <a:fld id="{EBB28D76-EA0B-5F48-838C-E5E69968540C}" type="slidenum">
              <a:rPr lang="en-US" smtClean="0"/>
              <a:t>2</a:t>
            </a:fld>
            <a:endParaRPr lang="en-US"/>
          </a:p>
        </p:txBody>
      </p:sp>
    </p:spTree>
    <p:extLst>
      <p:ext uri="{BB962C8B-B14F-4D97-AF65-F5344CB8AC3E}">
        <p14:creationId xmlns:p14="http://schemas.microsoft.com/office/powerpoint/2010/main" val="2736625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Let's move to the next UDL principle, multiple means of representation.</a:t>
            </a:r>
          </a:p>
        </p:txBody>
      </p:sp>
      <p:sp>
        <p:nvSpPr>
          <p:cNvPr id="4" name="Slide Number Placeholder 3"/>
          <p:cNvSpPr>
            <a:spLocks noGrp="1"/>
          </p:cNvSpPr>
          <p:nvPr>
            <p:ph type="sldNum" sz="quarter" idx="5"/>
          </p:nvPr>
        </p:nvSpPr>
        <p:spPr/>
        <p:txBody>
          <a:bodyPr/>
          <a:lstStyle/>
          <a:p>
            <a:fld id="{EBB28D76-EA0B-5F48-838C-E5E69968540C}" type="slidenum">
              <a:rPr lang="en-US" smtClean="0"/>
              <a:t>20</a:t>
            </a:fld>
            <a:endParaRPr lang="en-US"/>
          </a:p>
        </p:txBody>
      </p:sp>
    </p:spTree>
    <p:extLst>
      <p:ext uri="{BB962C8B-B14F-4D97-AF65-F5344CB8AC3E}">
        <p14:creationId xmlns:p14="http://schemas.microsoft.com/office/powerpoint/2010/main" val="2762073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90000"/>
              </a:lnSpc>
              <a:spcBef>
                <a:spcPts val="0"/>
              </a:spcBef>
              <a:spcAft>
                <a:spcPts val="0"/>
              </a:spcAft>
              <a:buClr>
                <a:schemeClr val="dk1"/>
              </a:buClr>
              <a:buSzPts val="2500"/>
              <a:buNone/>
            </a:pPr>
            <a:r>
              <a:rPr lang="en-US"/>
              <a:t>The recognition networks, located in the back of the brain, help us identify and interpret sound, light, taste, smell, and touch, which are essential to learning. This network is aligned to the UDL principle of multiple means of representation. By providing different ways for learners to participate—“hear it, see it, feel it”—through sensory and real-world experiences, the “what” of learning is supported. </a:t>
            </a:r>
          </a:p>
          <a:p>
            <a:pPr marL="158750" lvl="0" indent="0" algn="l" rtl="0">
              <a:lnSpc>
                <a:spcPct val="90000"/>
              </a:lnSpc>
              <a:spcBef>
                <a:spcPts val="0"/>
              </a:spcBef>
              <a:spcAft>
                <a:spcPts val="0"/>
              </a:spcAft>
              <a:buClr>
                <a:schemeClr val="dk1"/>
              </a:buClr>
              <a:buSzPts val="2500"/>
              <a:buNone/>
            </a:pPr>
            <a:r>
              <a:rPr lang="en-US"/>
              <a:t>Representation supports learning by providing options for perception (interpreting sensory information), understanding language, and understanding concepts.</a:t>
            </a:r>
          </a:p>
        </p:txBody>
      </p:sp>
      <p:sp>
        <p:nvSpPr>
          <p:cNvPr id="4" name="Slide Number Placeholder 3"/>
          <p:cNvSpPr>
            <a:spLocks noGrp="1"/>
          </p:cNvSpPr>
          <p:nvPr>
            <p:ph type="sldNum" sz="quarter" idx="5"/>
          </p:nvPr>
        </p:nvSpPr>
        <p:spPr/>
        <p:txBody>
          <a:bodyPr/>
          <a:lstStyle/>
          <a:p>
            <a:fld id="{EBB28D76-EA0B-5F48-838C-E5E69968540C}" type="slidenum">
              <a:rPr lang="en-US" smtClean="0"/>
              <a:t>21</a:t>
            </a:fld>
            <a:endParaRPr lang="en-US"/>
          </a:p>
        </p:txBody>
      </p:sp>
    </p:spTree>
    <p:extLst>
      <p:ext uri="{BB962C8B-B14F-4D97-AF65-F5344CB8AC3E}">
        <p14:creationId xmlns:p14="http://schemas.microsoft.com/office/powerpoint/2010/main" val="3727966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90000"/>
              </a:lnSpc>
              <a:spcBef>
                <a:spcPts val="0"/>
              </a:spcBef>
              <a:spcAft>
                <a:spcPts val="0"/>
              </a:spcAft>
              <a:buClr>
                <a:schemeClr val="dk1"/>
              </a:buClr>
              <a:buSzPts val="2500"/>
              <a:buNone/>
            </a:pPr>
            <a:r>
              <a:rPr lang="en-US"/>
              <a:t>Try this exercise. When you see this shape within a context, you are easily able to identify it. Recognition networks rely on context. Learners differ in the ways they perceive and comprehend information that is presented to them. The UDL principle of multiple means of representation is demonstrated during instruction when we give learners various ways of acquiring information and knowledge, such as options for displaying content.</a:t>
            </a:r>
          </a:p>
        </p:txBody>
      </p:sp>
      <p:sp>
        <p:nvSpPr>
          <p:cNvPr id="4" name="Slide Number Placeholder 3"/>
          <p:cNvSpPr>
            <a:spLocks noGrp="1"/>
          </p:cNvSpPr>
          <p:nvPr>
            <p:ph type="sldNum" sz="quarter" idx="5"/>
          </p:nvPr>
        </p:nvSpPr>
        <p:spPr/>
        <p:txBody>
          <a:bodyPr/>
          <a:lstStyle/>
          <a:p>
            <a:fld id="{EBB28D76-EA0B-5F48-838C-E5E69968540C}" type="slidenum">
              <a:rPr lang="en-US" smtClean="0"/>
              <a:t>22</a:t>
            </a:fld>
            <a:endParaRPr lang="en-US"/>
          </a:p>
        </p:txBody>
      </p:sp>
    </p:spTree>
    <p:extLst>
      <p:ext uri="{BB962C8B-B14F-4D97-AF65-F5344CB8AC3E}">
        <p14:creationId xmlns:p14="http://schemas.microsoft.com/office/powerpoint/2010/main" val="1184621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multiple means of representation include allowing learners to change the display (using their own computer settings) and engage with content using assistive technology, if needed; providing video or audio supplements, when available, in addition to printed, text-based sources, for learners who benefit most from visual and auditory presentation of concepts; and embedding support for unfamiliar references or vocabulary within a text or resource. </a:t>
            </a:r>
          </a:p>
        </p:txBody>
      </p:sp>
      <p:sp>
        <p:nvSpPr>
          <p:cNvPr id="4" name="Slide Number Placeholder 3"/>
          <p:cNvSpPr>
            <a:spLocks noGrp="1"/>
          </p:cNvSpPr>
          <p:nvPr>
            <p:ph type="sldNum" sz="quarter" idx="5"/>
          </p:nvPr>
        </p:nvSpPr>
        <p:spPr/>
        <p:txBody>
          <a:bodyPr/>
          <a:lstStyle/>
          <a:p>
            <a:fld id="{EBB28D76-EA0B-5F48-838C-E5E69968540C}" type="slidenum">
              <a:rPr lang="en-US" smtClean="0"/>
              <a:t>23</a:t>
            </a:fld>
            <a:endParaRPr lang="en-US"/>
          </a:p>
        </p:txBody>
      </p:sp>
    </p:spTree>
    <p:extLst>
      <p:ext uri="{BB962C8B-B14F-4D97-AF65-F5344CB8AC3E}">
        <p14:creationId xmlns:p14="http://schemas.microsoft.com/office/powerpoint/2010/main" val="3135660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Let's revisit Sophia and her teacher! Sophia’s teacher says, “In science, we are observing the life cycle of a butterfly. I am wondering about the best way to help Sophia comprehend the sequence of stages of growth and development. We are watching an actual butterfly go through the four stages of egg, larva, pupa, and adult. But I wonder if the real-life timeframe of over a month will be too abstract for her.” “Perhaps we can watch a video time-lapse of the cycle first, then develop a butterfly calendar to record with pictures when each stage occurs. When the butterfly emerges, we can watch the video again and use the calendar to identify each stage we recorded. I will make sure Sophia has access to the core and fringe vocabulary she needs to do this work.</a:t>
            </a:r>
          </a:p>
        </p:txBody>
      </p:sp>
      <p:sp>
        <p:nvSpPr>
          <p:cNvPr id="4" name="Slide Number Placeholder 3"/>
          <p:cNvSpPr>
            <a:spLocks noGrp="1"/>
          </p:cNvSpPr>
          <p:nvPr>
            <p:ph type="sldNum" sz="quarter" idx="5"/>
          </p:nvPr>
        </p:nvSpPr>
        <p:spPr/>
        <p:txBody>
          <a:bodyPr/>
          <a:lstStyle/>
          <a:p>
            <a:fld id="{EBB28D76-EA0B-5F48-838C-E5E69968540C}" type="slidenum">
              <a:rPr lang="en-US" smtClean="0"/>
              <a:t>24</a:t>
            </a:fld>
            <a:endParaRPr lang="en-US"/>
          </a:p>
        </p:txBody>
      </p:sp>
    </p:spTree>
    <p:extLst>
      <p:ext uri="{BB962C8B-B14F-4D97-AF65-F5344CB8AC3E}">
        <p14:creationId xmlns:p14="http://schemas.microsoft.com/office/powerpoint/2010/main" val="1790417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Think about: How Sophia's teacher is providing multiple means of representation. He makes a time-lapse video of the butterfly development cycle for Sophia's reference. Sophia uses a calendar to identify phases of a butterfly's life cycle. Sophia has access to core and fringe vocabulary to be a part of the science lesson.</a:t>
            </a:r>
          </a:p>
        </p:txBody>
      </p:sp>
      <p:sp>
        <p:nvSpPr>
          <p:cNvPr id="4" name="Slide Number Placeholder 3"/>
          <p:cNvSpPr>
            <a:spLocks noGrp="1"/>
          </p:cNvSpPr>
          <p:nvPr>
            <p:ph type="sldNum" sz="quarter" idx="5"/>
          </p:nvPr>
        </p:nvSpPr>
        <p:spPr/>
        <p:txBody>
          <a:bodyPr/>
          <a:lstStyle/>
          <a:p>
            <a:fld id="{EBB28D76-EA0B-5F48-838C-E5E69968540C}" type="slidenum">
              <a:rPr lang="en-US" smtClean="0"/>
              <a:t>25</a:t>
            </a:fld>
            <a:endParaRPr lang="en-US"/>
          </a:p>
        </p:txBody>
      </p:sp>
    </p:spTree>
    <p:extLst>
      <p:ext uri="{BB962C8B-B14F-4D97-AF65-F5344CB8AC3E}">
        <p14:creationId xmlns:p14="http://schemas.microsoft.com/office/powerpoint/2010/main" val="666500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The recognition brain networks are aligned to the UDL principle of multiple means of representation. Examples of how the recognition network can be used in PD design include having teachers analyze videos of students learning to identify instructional strategies used, and modeling or role-playing how to implement an instructional strategy.</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26</a:t>
            </a:fld>
            <a:endParaRPr lang="en-US"/>
          </a:p>
        </p:txBody>
      </p:sp>
    </p:spTree>
    <p:extLst>
      <p:ext uri="{BB962C8B-B14F-4D97-AF65-F5344CB8AC3E}">
        <p14:creationId xmlns:p14="http://schemas.microsoft.com/office/powerpoint/2010/main" val="885374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buClr>
                <a:schemeClr val="dk1"/>
              </a:buClr>
              <a:buSzPts val="2500"/>
            </a:pPr>
            <a:r>
              <a:rPr lang="en-US"/>
              <a:t>Let's get back into small groups to discuss multiple means of representation!  What kinds of challenges might teachers face when trying to represent abstract concepts in their teaching? Identify one example of how teachers can provide multiple means of representation when planning lessons or activities, or identify one way of how you can use multiple means of representation to plan PD. (Ask group to share out-loud.)</a:t>
            </a:r>
          </a:p>
          <a:p>
            <a:pPr>
              <a:lnSpc>
                <a:spcPct val="90000"/>
              </a:lnSpc>
              <a:spcBef>
                <a:spcPts val="1000"/>
              </a:spcBef>
              <a:buSzPts val="2500"/>
            </a:pPr>
            <a:r>
              <a:rPr lang="en-US"/>
              <a:t>Potential responses include (for one example of how teachers can provide multiple means of representation): use videos or audio, use an organizer (like a calendar in Sophia’s case), provide access to necessary vocabulary.</a:t>
            </a:r>
            <a:endParaRPr lang="en-US">
              <a:ea typeface="Calibri"/>
              <a:cs typeface="Calibri"/>
            </a:endParaRPr>
          </a:p>
          <a:p>
            <a:pPr>
              <a:lnSpc>
                <a:spcPct val="90000"/>
              </a:lnSpc>
              <a:spcBef>
                <a:spcPts val="1000"/>
              </a:spcBef>
              <a:buSzPts val="2500"/>
            </a:pPr>
            <a:r>
              <a:rPr lang="en-US"/>
              <a:t>Potential responses include (for choosing an example of how you can use multiple means of engagement in planning PD): have teachers analyze videos of a new instructional strategy, model or role-play a new strategy, provide options for asynchronous learning.</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27</a:t>
            </a:fld>
            <a:endParaRPr lang="en-US"/>
          </a:p>
        </p:txBody>
      </p:sp>
    </p:spTree>
    <p:extLst>
      <p:ext uri="{BB962C8B-B14F-4D97-AF65-F5344CB8AC3E}">
        <p14:creationId xmlns:p14="http://schemas.microsoft.com/office/powerpoint/2010/main" val="807293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Let's now discuss the last UDL principle, multiple means of action and expression.</a:t>
            </a:r>
          </a:p>
        </p:txBody>
      </p:sp>
      <p:sp>
        <p:nvSpPr>
          <p:cNvPr id="4" name="Slide Number Placeholder 3"/>
          <p:cNvSpPr>
            <a:spLocks noGrp="1"/>
          </p:cNvSpPr>
          <p:nvPr>
            <p:ph type="sldNum" sz="quarter" idx="5"/>
          </p:nvPr>
        </p:nvSpPr>
        <p:spPr/>
        <p:txBody>
          <a:bodyPr/>
          <a:lstStyle/>
          <a:p>
            <a:fld id="{EBB28D76-EA0B-5F48-838C-E5E69968540C}" type="slidenum">
              <a:rPr lang="en-US" smtClean="0"/>
              <a:t>28</a:t>
            </a:fld>
            <a:endParaRPr lang="en-US"/>
          </a:p>
        </p:txBody>
      </p:sp>
    </p:spTree>
    <p:extLst>
      <p:ext uri="{BB962C8B-B14F-4D97-AF65-F5344CB8AC3E}">
        <p14:creationId xmlns:p14="http://schemas.microsoft.com/office/powerpoint/2010/main" val="387193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The strategic networks are located in the front part of the brain and enable us to plan, execute, and monitor actions and skills. These networks are aligned to the UDL principle of multiple means of action and expression. In learning situations, the strategic networks are critical. They work in tandem with recognition networks to help learners read, compute, write, solve problems, and plan and execute projects. </a:t>
            </a:r>
          </a:p>
          <a:p>
            <a:pPr marL="158750">
              <a:lnSpc>
                <a:spcPct val="90000"/>
              </a:lnSpc>
              <a:buClr>
                <a:schemeClr val="dk1"/>
              </a:buClr>
              <a:buSzPts val="2500"/>
            </a:pPr>
            <a:r>
              <a:rPr lang="en-US"/>
              <a:t>Learners differ in the ways that they show what they have learned. There is no single means of action and expression, so it is important that there are options for learners. In addition, action and expression requires organization and strategy. Providing options and scaffolding for executive functions, including goal-setting and monitoring goal progress, is another component of this UDL principle.</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29</a:t>
            </a:fld>
            <a:endParaRPr lang="en-US"/>
          </a:p>
        </p:txBody>
      </p:sp>
    </p:spTree>
    <p:extLst>
      <p:ext uri="{BB962C8B-B14F-4D97-AF65-F5344CB8AC3E}">
        <p14:creationId xmlns:p14="http://schemas.microsoft.com/office/powerpoint/2010/main" val="101003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pPr>
            <a:r>
              <a:rPr lang="en-US"/>
              <a:t>First, let's ask the question, "Who are our students?" Students with the most significant cognitive disabilities have a disability or multiple disabilities that significantly impact intellectual functioning and adaptive behavior. In other words, significant cognitive disabilities impact students in and out of the classroom and across their daily lives.</a:t>
            </a:r>
          </a:p>
          <a:p>
            <a:pPr marL="158750">
              <a:lnSpc>
                <a:spcPct val="90000"/>
              </a:lnSpc>
            </a:pPr>
            <a:r>
              <a:rPr lang="en-US"/>
              <a:t>Students with the most significant cognitive disabilities differ from one another. Many can read independently with fluency and comprehension, write for a variety of purposes, and use numbers with fluency. Others have not yet learned basic academic concepts or how to process the world around them. However, all have the ability to gain conceptual knowledge, skills, and understandings through meaningful opportunities to learn.</a:t>
            </a:r>
          </a:p>
          <a:p>
            <a:pPr marL="158750">
              <a:lnSpc>
                <a:spcPct val="90000"/>
              </a:lnSpc>
              <a:buSzPts val="2500"/>
            </a:pP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3</a:t>
            </a:fld>
            <a:endParaRPr lang="en-US"/>
          </a:p>
        </p:txBody>
      </p:sp>
    </p:spTree>
    <p:extLst>
      <p:ext uri="{BB962C8B-B14F-4D97-AF65-F5344CB8AC3E}">
        <p14:creationId xmlns:p14="http://schemas.microsoft.com/office/powerpoint/2010/main" val="357773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Multiple means of action and expression include flexible ways for students to demonstrate what they know, including: telling, writing, touching, drawing, eye gaze to the correct answer, pointing to the correct answer, using sign language, using an AAC device, and accessing tools and assistive technologies.</a:t>
            </a:r>
          </a:p>
        </p:txBody>
      </p:sp>
      <p:sp>
        <p:nvSpPr>
          <p:cNvPr id="4" name="Slide Number Placeholder 3"/>
          <p:cNvSpPr>
            <a:spLocks noGrp="1"/>
          </p:cNvSpPr>
          <p:nvPr>
            <p:ph type="sldNum" sz="quarter" idx="5"/>
          </p:nvPr>
        </p:nvSpPr>
        <p:spPr/>
        <p:txBody>
          <a:bodyPr/>
          <a:lstStyle/>
          <a:p>
            <a:fld id="{EBB28D76-EA0B-5F48-838C-E5E69968540C}" type="slidenum">
              <a:rPr lang="en-US" smtClean="0"/>
              <a:t>30</a:t>
            </a:fld>
            <a:endParaRPr lang="en-US"/>
          </a:p>
        </p:txBody>
      </p:sp>
    </p:spTree>
    <p:extLst>
      <p:ext uri="{BB962C8B-B14F-4D97-AF65-F5344CB8AC3E}">
        <p14:creationId xmlns:p14="http://schemas.microsoft.com/office/powerpoint/2010/main" val="2116112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Let's go back to Sophia and her teacher one last time! “Involving Sophia in lessons on writing is difficult, since she doesn’t yet use letters in a way others can understand. The class is working on writing about events or personal experiences including three or more events in sequence.</a:t>
            </a:r>
          </a:p>
          <a:p>
            <a:pPr marL="158750" lvl="0" indent="0" algn="l">
              <a:lnSpc>
                <a:spcPct val="90000"/>
              </a:lnSpc>
              <a:spcBef>
                <a:spcPts val="0"/>
              </a:spcBef>
              <a:spcAft>
                <a:spcPts val="0"/>
              </a:spcAft>
              <a:buNone/>
            </a:pPr>
            <a:r>
              <a:rPr lang="en-US"/>
              <a:t>“Perhaps she can use pictures of herself that her parents shared of their family vacation. Sophia could select three pictures from the set and indicate what happened first, next, and last. With support, she could identify the event in the picture and use a pencil to write a caption for each picture, with marks or scribbles that are meaningful to her. She can have a goal to share her story with her classmates by showing them the sequence of the pictures, and I could help her interpret her captions.”</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31</a:t>
            </a:fld>
            <a:endParaRPr lang="en-US"/>
          </a:p>
        </p:txBody>
      </p:sp>
    </p:spTree>
    <p:extLst>
      <p:ext uri="{BB962C8B-B14F-4D97-AF65-F5344CB8AC3E}">
        <p14:creationId xmlns:p14="http://schemas.microsoft.com/office/powerpoint/2010/main" val="3272662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Think about: How Sophia's teacher is providing multiple means of action and expression. He is using pictures of Sophia’s vacation to demonstrate the sequence of events and communicate her ideas, having Sophia write a caption for her photos, and helping Sophia set and reach a goal.</a:t>
            </a:r>
          </a:p>
        </p:txBody>
      </p:sp>
      <p:sp>
        <p:nvSpPr>
          <p:cNvPr id="4" name="Slide Number Placeholder 3"/>
          <p:cNvSpPr>
            <a:spLocks noGrp="1"/>
          </p:cNvSpPr>
          <p:nvPr>
            <p:ph type="sldNum" sz="quarter" idx="5"/>
          </p:nvPr>
        </p:nvSpPr>
        <p:spPr/>
        <p:txBody>
          <a:bodyPr/>
          <a:lstStyle/>
          <a:p>
            <a:fld id="{EBB28D76-EA0B-5F48-838C-E5E69968540C}" type="slidenum">
              <a:rPr lang="en-US" smtClean="0"/>
              <a:t>32</a:t>
            </a:fld>
            <a:endParaRPr lang="en-US"/>
          </a:p>
        </p:txBody>
      </p:sp>
    </p:spTree>
    <p:extLst>
      <p:ext uri="{BB962C8B-B14F-4D97-AF65-F5344CB8AC3E}">
        <p14:creationId xmlns:p14="http://schemas.microsoft.com/office/powerpoint/2010/main" val="308487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The strategic brain network is aligned to the UDL principle of multiple means of action and expression. Examples for how the strategic network can be used in PD design include asking teachers to design an assessment that includes multiple options for students to respond, and having teachers draft a goal to implement an instructional strategy and asking them to create a plan to monitor their progress to that goal.</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33</a:t>
            </a:fld>
            <a:endParaRPr lang="en-US"/>
          </a:p>
        </p:txBody>
      </p:sp>
    </p:spTree>
    <p:extLst>
      <p:ext uri="{BB962C8B-B14F-4D97-AF65-F5344CB8AC3E}">
        <p14:creationId xmlns:p14="http://schemas.microsoft.com/office/powerpoint/2010/main" val="1917594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buClr>
                <a:schemeClr val="dk1"/>
              </a:buClr>
              <a:buSzPts val="2500"/>
            </a:pPr>
            <a:r>
              <a:rPr lang="en-US"/>
              <a:t>Time for our last small-group discussion! What kinds of challenges might teachers face when they are considering how a student will demonstrate what they have learned? Identify one example of how teachers can provide multiple means of action and expression when planning lessons, or identify a way you can incorporate multiple means of action and expression in your PD. (Ask groups to share out.)</a:t>
            </a:r>
          </a:p>
          <a:p>
            <a:pPr>
              <a:lnSpc>
                <a:spcPct val="90000"/>
              </a:lnSpc>
              <a:spcBef>
                <a:spcPts val="1000"/>
              </a:spcBef>
              <a:buSzPts val="2500"/>
            </a:pPr>
            <a:r>
              <a:rPr lang="en-US"/>
              <a:t>Potential responses include (for one example of how teachers can provide multiple means of action and expression): provide photos or visual supports for students to show what they have learned or communicate ideas, allow other ways to communicate ideas such as telling or drawing, help students set a goal and work towards it.</a:t>
            </a:r>
            <a:endParaRPr lang="en-US">
              <a:ea typeface="Calibri"/>
              <a:cs typeface="Calibri"/>
            </a:endParaRPr>
          </a:p>
          <a:p>
            <a:pPr>
              <a:lnSpc>
                <a:spcPct val="90000"/>
              </a:lnSpc>
              <a:spcBef>
                <a:spcPts val="1000"/>
              </a:spcBef>
              <a:buSzPts val="2500"/>
            </a:pPr>
            <a:r>
              <a:rPr lang="en-US"/>
              <a:t>Potential responses include (for choosing an example of how you can use multiple means of action and expression in planning PD): have teachers design assessment that includes multiple ways for students to demonstrate their learning, have teachers draft a goal to implement a new strategy, have teachers draft a plan for monitoring that goal.</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34</a:t>
            </a:fld>
            <a:endParaRPr lang="en-US"/>
          </a:p>
        </p:txBody>
      </p:sp>
    </p:spTree>
    <p:extLst>
      <p:ext uri="{BB962C8B-B14F-4D97-AF65-F5344CB8AC3E}">
        <p14:creationId xmlns:p14="http://schemas.microsoft.com/office/powerpoint/2010/main" val="2411854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In summary, UDL draws from neuroscience, the learning sciences, and cognitive psychology. UDL builds on three different networks for knowledge development in our brains—recognition, strategic, and affective. The UDL framework describes how the learning brain intersects with effective instruction. UDL-related choices that teachers and instructors make impact learning by reducing barriers.</a:t>
            </a:r>
          </a:p>
        </p:txBody>
      </p:sp>
      <p:sp>
        <p:nvSpPr>
          <p:cNvPr id="4" name="Slide Number Placeholder 3"/>
          <p:cNvSpPr>
            <a:spLocks noGrp="1"/>
          </p:cNvSpPr>
          <p:nvPr>
            <p:ph type="sldNum" sz="quarter" idx="5"/>
          </p:nvPr>
        </p:nvSpPr>
        <p:spPr/>
        <p:txBody>
          <a:bodyPr/>
          <a:lstStyle/>
          <a:p>
            <a:fld id="{EBB28D76-EA0B-5F48-838C-E5E69968540C}" type="slidenum">
              <a:rPr lang="en-US" smtClean="0"/>
              <a:t>35</a:t>
            </a:fld>
            <a:endParaRPr lang="en-US"/>
          </a:p>
        </p:txBody>
      </p:sp>
    </p:spTree>
    <p:extLst>
      <p:ext uri="{BB962C8B-B14F-4D97-AF65-F5344CB8AC3E}">
        <p14:creationId xmlns:p14="http://schemas.microsoft.com/office/powerpoint/2010/main" val="1459792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you so much for your attention! (can give evaluation survey if you choose)</a:t>
            </a:r>
            <a:endParaRPr lang="en-US"/>
          </a:p>
        </p:txBody>
      </p:sp>
      <p:sp>
        <p:nvSpPr>
          <p:cNvPr id="4" name="Slide Number Placeholder 3"/>
          <p:cNvSpPr>
            <a:spLocks noGrp="1"/>
          </p:cNvSpPr>
          <p:nvPr>
            <p:ph type="sldNum" sz="quarter" idx="5"/>
          </p:nvPr>
        </p:nvSpPr>
        <p:spPr/>
        <p:txBody>
          <a:bodyPr/>
          <a:lstStyle/>
          <a:p>
            <a:fld id="{3B7CF123-FEEA-4458-B154-5BDB75456F8F}" type="slidenum">
              <a:rPr lang="en-US" smtClean="0"/>
              <a:t>36</a:t>
            </a:fld>
            <a:endParaRPr lang="en-US"/>
          </a:p>
        </p:txBody>
      </p:sp>
    </p:spTree>
    <p:extLst>
      <p:ext uri="{BB962C8B-B14F-4D97-AF65-F5344CB8AC3E}">
        <p14:creationId xmlns:p14="http://schemas.microsoft.com/office/powerpoint/2010/main" val="195107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First, let's discuss the Universal Design for Learning, or UDL, framework.</a:t>
            </a:r>
          </a:p>
        </p:txBody>
      </p:sp>
      <p:sp>
        <p:nvSpPr>
          <p:cNvPr id="4" name="Slide Number Placeholder 3"/>
          <p:cNvSpPr>
            <a:spLocks noGrp="1"/>
          </p:cNvSpPr>
          <p:nvPr>
            <p:ph type="sldNum" sz="quarter" idx="5"/>
          </p:nvPr>
        </p:nvSpPr>
        <p:spPr/>
        <p:txBody>
          <a:bodyPr/>
          <a:lstStyle/>
          <a:p>
            <a:fld id="{EBB28D76-EA0B-5F48-838C-E5E69968540C}" type="slidenum">
              <a:rPr lang="en-US" smtClean="0"/>
              <a:t>4</a:t>
            </a:fld>
            <a:endParaRPr lang="en-US"/>
          </a:p>
        </p:txBody>
      </p:sp>
    </p:spTree>
    <p:extLst>
      <p:ext uri="{BB962C8B-B14F-4D97-AF65-F5344CB8AC3E}">
        <p14:creationId xmlns:p14="http://schemas.microsoft.com/office/powerpoint/2010/main" val="293338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Universal Design for Learning, or UDL, is a framework to improve teaching and learning for all people based on scientific insights into how humans learn. So, UDL helps all learners. Some of the ways the framework helps learners, including adults and children, include making learning more accessible in general education classrooms, which is where many students spend some or all of the school day; presenting information in flexible ways, instead of asking the learner to adapt to the information; and giving learners more than one way to interact with material. UDL builds in flexibility that can make it easier for learners to use their strengths to work on areas of improvement. By giving a variety of options to everyone, UDL doesn’t isolate the few who receive formal accommodations for a specific disability. </a:t>
            </a:r>
          </a:p>
        </p:txBody>
      </p:sp>
      <p:sp>
        <p:nvSpPr>
          <p:cNvPr id="4" name="Slide Number Placeholder 3"/>
          <p:cNvSpPr>
            <a:spLocks noGrp="1"/>
          </p:cNvSpPr>
          <p:nvPr>
            <p:ph type="sldNum" sz="quarter" idx="5"/>
          </p:nvPr>
        </p:nvSpPr>
        <p:spPr/>
        <p:txBody>
          <a:bodyPr/>
          <a:lstStyle/>
          <a:p>
            <a:fld id="{EBB28D76-EA0B-5F48-838C-E5E69968540C}" type="slidenum">
              <a:rPr lang="en-US" smtClean="0"/>
              <a:t>5</a:t>
            </a:fld>
            <a:endParaRPr lang="en-US"/>
          </a:p>
        </p:txBody>
      </p:sp>
    </p:spTree>
    <p:extLst>
      <p:ext uri="{BB962C8B-B14F-4D97-AF65-F5344CB8AC3E}">
        <p14:creationId xmlns:p14="http://schemas.microsoft.com/office/powerpoint/2010/main" val="319205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Research on the human brain tells us that, to learn, we must recognize information, ideas, and concepts, and be able to apply strategies to process information. We must be engaged in and paying attention to the learning.</a:t>
            </a:r>
          </a:p>
          <a:p>
            <a:pPr marL="158750">
              <a:lnSpc>
                <a:spcPct val="90000"/>
              </a:lnSpc>
              <a:buClr>
                <a:schemeClr val="dk1"/>
              </a:buClr>
              <a:buSzPts val="2500"/>
            </a:pPr>
            <a:r>
              <a:rPr lang="en-US"/>
              <a:t>Neuroscience has identified three primary brain networks and the roles they play in learning. This recent research shows that, while the three networks work together, each one processes information differently. The way we learn is as individual as our DNA or fingerprints.</a:t>
            </a:r>
            <a:endParaRPr lang="en-US">
              <a:ea typeface="Calibri"/>
              <a:cs typeface="Calibri"/>
            </a:endParaRPr>
          </a:p>
        </p:txBody>
      </p:sp>
      <p:sp>
        <p:nvSpPr>
          <p:cNvPr id="4" name="Slide Number Placeholder 3"/>
          <p:cNvSpPr>
            <a:spLocks noGrp="1"/>
          </p:cNvSpPr>
          <p:nvPr>
            <p:ph type="sldNum" sz="quarter" idx="5"/>
          </p:nvPr>
        </p:nvSpPr>
        <p:spPr/>
        <p:txBody>
          <a:bodyPr/>
          <a:lstStyle/>
          <a:p>
            <a:fld id="{EBB28D76-EA0B-5F48-838C-E5E69968540C}" type="slidenum">
              <a:rPr lang="en-US" smtClean="0"/>
              <a:t>6</a:t>
            </a:fld>
            <a:endParaRPr lang="en-US"/>
          </a:p>
        </p:txBody>
      </p:sp>
    </p:spTree>
    <p:extLst>
      <p:ext uri="{BB962C8B-B14F-4D97-AF65-F5344CB8AC3E}">
        <p14:creationId xmlns:p14="http://schemas.microsoft.com/office/powerpoint/2010/main" val="270052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The first brain networks are the affective brain networks. Affective brain networks support the "why" of learning. They help us understand what motivates students to engage and pay attention to their learning. These networks help teachers know what challenges, excites, or interests their students. Teachers use that knowledge to design instruction. For example, they might start a lesson by generating interest in a reading topic or a mathematics concept based on something in the student's environment. Teacher trainers can consider affective networks when they design teacher professional development by choosing timely topics and helping teachers see the relevance of the PD.</a:t>
            </a:r>
          </a:p>
        </p:txBody>
      </p:sp>
      <p:sp>
        <p:nvSpPr>
          <p:cNvPr id="4" name="Slide Number Placeholder 3"/>
          <p:cNvSpPr>
            <a:spLocks noGrp="1"/>
          </p:cNvSpPr>
          <p:nvPr>
            <p:ph type="sldNum" sz="quarter" idx="5"/>
          </p:nvPr>
        </p:nvSpPr>
        <p:spPr/>
        <p:txBody>
          <a:bodyPr/>
          <a:lstStyle/>
          <a:p>
            <a:fld id="{EBB28D76-EA0B-5F48-838C-E5E69968540C}" type="slidenum">
              <a:rPr lang="en-US" smtClean="0"/>
              <a:t>7</a:t>
            </a:fld>
            <a:endParaRPr lang="en-US"/>
          </a:p>
        </p:txBody>
      </p:sp>
    </p:spTree>
    <p:extLst>
      <p:ext uri="{BB962C8B-B14F-4D97-AF65-F5344CB8AC3E}">
        <p14:creationId xmlns:p14="http://schemas.microsoft.com/office/powerpoint/2010/main" val="29383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The second of the brain networks, the recognition networks, focus on collecting and categorizing information in a meaningful way, including how we identify and categorize what we see, hear, and read. For example, instruction for students that includes identifying letters, words, or an author's writing style are recognition tasks—the "what" of learning. In professional development, trainers might target the recognition network by having teachers analyze videos of lessons to identify examples of instructional strategies.</a:t>
            </a:r>
          </a:p>
        </p:txBody>
      </p:sp>
      <p:sp>
        <p:nvSpPr>
          <p:cNvPr id="4" name="Slide Number Placeholder 3"/>
          <p:cNvSpPr>
            <a:spLocks noGrp="1"/>
          </p:cNvSpPr>
          <p:nvPr>
            <p:ph type="sldNum" sz="quarter" idx="5"/>
          </p:nvPr>
        </p:nvSpPr>
        <p:spPr/>
        <p:txBody>
          <a:bodyPr/>
          <a:lstStyle/>
          <a:p>
            <a:fld id="{EBB28D76-EA0B-5F48-838C-E5E69968540C}" type="slidenum">
              <a:rPr lang="en-US" smtClean="0"/>
              <a:t>8</a:t>
            </a:fld>
            <a:endParaRPr lang="en-US"/>
          </a:p>
        </p:txBody>
      </p:sp>
    </p:spTree>
    <p:extLst>
      <p:ext uri="{BB962C8B-B14F-4D97-AF65-F5344CB8AC3E}">
        <p14:creationId xmlns:p14="http://schemas.microsoft.com/office/powerpoint/2010/main" val="162301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lnSpc>
                <a:spcPct val="90000"/>
              </a:lnSpc>
              <a:buClr>
                <a:schemeClr val="dk1"/>
              </a:buClr>
              <a:buSzPts val="2500"/>
            </a:pPr>
            <a:r>
              <a:rPr lang="en-US"/>
              <a:t>Last, strategic learning networks include ways that learners demonstrate what they have learned. These include how students plan and carry out tasks, as well as how they organize and express ideas. For example, writing an essay or solving a mathematics problem are strategic tasks for students—the "how" of learning. In professional development, trainers may target these strategic networks by having teachers design an assessment with multiple options for students to show what they have learned.</a:t>
            </a:r>
          </a:p>
        </p:txBody>
      </p:sp>
      <p:sp>
        <p:nvSpPr>
          <p:cNvPr id="4" name="Slide Number Placeholder 3"/>
          <p:cNvSpPr>
            <a:spLocks noGrp="1"/>
          </p:cNvSpPr>
          <p:nvPr>
            <p:ph type="sldNum" sz="quarter" idx="5"/>
          </p:nvPr>
        </p:nvSpPr>
        <p:spPr/>
        <p:txBody>
          <a:bodyPr/>
          <a:lstStyle/>
          <a:p>
            <a:fld id="{EBB28D76-EA0B-5F48-838C-E5E69968540C}" type="slidenum">
              <a:rPr lang="en-US" smtClean="0"/>
              <a:t>9</a:t>
            </a:fld>
            <a:endParaRPr lang="en-US"/>
          </a:p>
        </p:txBody>
      </p:sp>
    </p:spTree>
    <p:extLst>
      <p:ext uri="{BB962C8B-B14F-4D97-AF65-F5344CB8AC3E}">
        <p14:creationId xmlns:p14="http://schemas.microsoft.com/office/powerpoint/2010/main" val="73406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imple - navy">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4C676AC9-AAC2-7F40-BDB0-79391F12CA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181029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 top bar b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556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Content - top bar blues 2">
    <p:spTree>
      <p:nvGrpSpPr>
        <p:cNvPr id="1" name=""/>
        <p:cNvGrpSpPr/>
        <p:nvPr/>
      </p:nvGrpSpPr>
      <p:grpSpPr>
        <a:xfrm>
          <a:off x="0" y="0"/>
          <a:ext cx="0" cy="0"/>
          <a:chOff x="0" y="0"/>
          <a:chExt cx="0" cy="0"/>
        </a:xfrm>
      </p:grpSpPr>
      <p:pic>
        <p:nvPicPr>
          <p:cNvPr id="6" name="Picture 5" descr="Icon&#10;&#10;Description automatically generated with medium confidence">
            <a:extLst>
              <a:ext uri="{FF2B5EF4-FFF2-40B4-BE49-F238E27FC236}">
                <a16:creationId xmlns:a16="http://schemas.microsoft.com/office/drawing/2014/main" id="{EB238ED7-F3E9-9C4D-9433-5603FC0062D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091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Content - top bar blue and orange">
    <p:spTree>
      <p:nvGrpSpPr>
        <p:cNvPr id="1" name=""/>
        <p:cNvGrpSpPr/>
        <p:nvPr/>
      </p:nvGrpSpPr>
      <p:grpSpPr>
        <a:xfrm>
          <a:off x="0" y="0"/>
          <a:ext cx="0" cy="0"/>
          <a:chOff x="0" y="0"/>
          <a:chExt cx="0" cy="0"/>
        </a:xfrm>
      </p:grpSpPr>
      <p:pic>
        <p:nvPicPr>
          <p:cNvPr id="5" name="Picture 4" descr="Icon&#10;&#10;Description automatically generated with low confidence">
            <a:extLst>
              <a:ext uri="{FF2B5EF4-FFF2-40B4-BE49-F238E27FC236}">
                <a16:creationId xmlns:a16="http://schemas.microsoft.com/office/drawing/2014/main" id="{1967D602-5F42-5F4E-A3B8-AD911C31A1B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1229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Content - bottom bar blues">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370CE1CE-572B-AA40-AD35-6E70BF044A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338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Content - bottom bar blues 2">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7164ED0B-0D60-904E-95EF-71C4EE03B9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8893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2_Content - bottom bar blues">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E4A60BC7-78D6-A84C-8B74-C84104609A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183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t - side bar navy">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8BF14659-C6FC-C648-8E57-107BE3825E2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1192695" y="1267239"/>
            <a:ext cx="10595113"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1469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Content - side bar blue">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455AA572-C46B-C741-8487-C8FC2418AA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1192695" y="1267239"/>
            <a:ext cx="10595113"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3614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Content - side bar orange">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8849BDED-39C0-5F41-93B0-EB5D9664BA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1192695" y="1267239"/>
            <a:ext cx="10595113"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181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Content - side bar light blue">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45F2FBD5-1E94-5B4D-B64A-AD646968C4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1192695" y="1267239"/>
            <a:ext cx="10595113"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78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imple - blu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708C6A7D-02E2-BA4E-A9BA-628DCFB0D6D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3135266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Blank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13B6-3C7F-B144-95F3-FC204EFAF4C3}"/>
              </a:ext>
            </a:extLst>
          </p:cNvPr>
          <p:cNvSpPr>
            <a:spLocks noGrp="1"/>
          </p:cNvSpPr>
          <p:nvPr>
            <p:ph type="title" hasCustomPrompt="1"/>
          </p:nvPr>
        </p:nvSpPr>
        <p:spPr/>
        <p:txBody>
          <a:bodyPr/>
          <a:lstStyle/>
          <a:p>
            <a:r>
              <a:rPr lang="en-US"/>
              <a:t>Insert slide header</a:t>
            </a:r>
          </a:p>
        </p:txBody>
      </p:sp>
      <p:pic>
        <p:nvPicPr>
          <p:cNvPr id="5" name="Picture 4" descr="A screenshot of a computer&#10;&#10;Description automatically generated with low confidence">
            <a:extLst>
              <a:ext uri="{FF2B5EF4-FFF2-40B4-BE49-F238E27FC236}">
                <a16:creationId xmlns:a16="http://schemas.microsoft.com/office/drawing/2014/main" id="{A826AB5B-B7F4-A34F-8A5B-EC3244AC97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E4BCED4-5C72-484D-8245-346DD8983D23}"/>
              </a:ext>
            </a:extLst>
          </p:cNvPr>
          <p:cNvSpPr>
            <a:spLocks noGrp="1"/>
          </p:cNvSpPr>
          <p:nvPr>
            <p:ph idx="1" hasCustomPrompt="1"/>
          </p:nvPr>
        </p:nvSpPr>
        <p:spPr>
          <a:xfrm>
            <a:off x="357809" y="1267239"/>
            <a:ext cx="11429999" cy="4487518"/>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5964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DE5EA973-11A4-ED43-B67D-702E0798531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Content Placeholder 1">
            <a:extLst>
              <a:ext uri="{FF2B5EF4-FFF2-40B4-BE49-F238E27FC236}">
                <a16:creationId xmlns:a16="http://schemas.microsoft.com/office/drawing/2014/main" id="{BFA506D0-2892-F346-B975-00AB431686CB}"/>
              </a:ext>
            </a:extLst>
          </p:cNvPr>
          <p:cNvSpPr>
            <a:spLocks noGrp="1"/>
          </p:cNvSpPr>
          <p:nvPr>
            <p:ph idx="1" hasCustomPrompt="1"/>
          </p:nvPr>
        </p:nvSpPr>
        <p:spPr>
          <a:xfrm>
            <a:off x="397565" y="4542667"/>
            <a:ext cx="4124739" cy="1937646"/>
          </a:xfrm>
        </p:spPr>
        <p:txBody>
          <a:bodyPr/>
          <a:lstStyle>
            <a:lvl1pPr marL="0" indent="0">
              <a:buNone/>
              <a:defRPr/>
            </a:lvl1pPr>
          </a:lstStyle>
          <a:p>
            <a:r>
              <a:rPr lang="en-US"/>
              <a:t>Insert contact info here</a:t>
            </a:r>
          </a:p>
        </p:txBody>
      </p:sp>
      <p:sp>
        <p:nvSpPr>
          <p:cNvPr id="8" name="Text Placeholder 2">
            <a:extLst>
              <a:ext uri="{FF2B5EF4-FFF2-40B4-BE49-F238E27FC236}">
                <a16:creationId xmlns:a16="http://schemas.microsoft.com/office/drawing/2014/main" id="{6C751C47-F213-414A-99D3-1955B03FAD34}"/>
              </a:ext>
            </a:extLst>
          </p:cNvPr>
          <p:cNvSpPr>
            <a:spLocks noGrp="1"/>
          </p:cNvSpPr>
          <p:nvPr>
            <p:ph type="body" sz="quarter" idx="10" hasCustomPrompt="1"/>
          </p:nvPr>
        </p:nvSpPr>
        <p:spPr>
          <a:xfrm>
            <a:off x="397565" y="3886337"/>
            <a:ext cx="3529013" cy="585788"/>
          </a:xfrm>
        </p:spPr>
        <p:txBody>
          <a:bodyPr anchor="b">
            <a:noAutofit/>
          </a:bodyPr>
          <a:lstStyle>
            <a:lvl1pPr marL="0" indent="0">
              <a:buNone/>
              <a:defRPr sz="4000" b="1"/>
            </a:lvl1pPr>
          </a:lstStyle>
          <a:p>
            <a:r>
              <a:rPr lang="en-US"/>
              <a:t>Insert header</a:t>
            </a:r>
          </a:p>
        </p:txBody>
      </p:sp>
    </p:spTree>
    <p:extLst>
      <p:ext uri="{BB962C8B-B14F-4D97-AF65-F5344CB8AC3E}">
        <p14:creationId xmlns:p14="http://schemas.microsoft.com/office/powerpoint/2010/main" val="2415870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7EF6-DD0F-3449-9FB6-375C36E25E74}"/>
              </a:ext>
            </a:extLst>
          </p:cNvPr>
          <p:cNvSpPr>
            <a:spLocks noGrp="1"/>
          </p:cNvSpPr>
          <p:nvPr>
            <p:ph type="title" hasCustomPrompt="1"/>
          </p:nvPr>
        </p:nvSpPr>
        <p:spPr>
          <a:xfrm>
            <a:off x="357809" y="391558"/>
            <a:ext cx="5953539" cy="781051"/>
          </a:xfrm>
        </p:spPr>
        <p:txBody>
          <a:bodyPr/>
          <a:lstStyle/>
          <a:p>
            <a:r>
              <a:rPr lang="en-US"/>
              <a:t>Insert slide header</a:t>
            </a:r>
          </a:p>
        </p:txBody>
      </p:sp>
    </p:spTree>
    <p:extLst>
      <p:ext uri="{BB962C8B-B14F-4D97-AF65-F5344CB8AC3E}">
        <p14:creationId xmlns:p14="http://schemas.microsoft.com/office/powerpoint/2010/main" val="292049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724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6F2B306-A1E2-7244-92C4-06469BFDF82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F163B5-35A2-BB49-B64E-956E4936AA7F}"/>
              </a:ext>
            </a:extLst>
          </p:cNvPr>
          <p:cNvSpPr>
            <a:spLocks noGrp="1"/>
          </p:cNvSpPr>
          <p:nvPr>
            <p:ph type="title" hasCustomPrompt="1"/>
          </p:nvPr>
        </p:nvSpPr>
        <p:spPr>
          <a:xfrm>
            <a:off x="357809" y="391558"/>
            <a:ext cx="8935278" cy="781051"/>
          </a:xfrm>
        </p:spPr>
        <p:txBody>
          <a:bodyPr/>
          <a:lstStyle/>
          <a:p>
            <a:r>
              <a:rPr lang="en-US"/>
              <a:t>Insert slide header</a:t>
            </a:r>
          </a:p>
        </p:txBody>
      </p:sp>
      <p:sp>
        <p:nvSpPr>
          <p:cNvPr id="3" name="Content Placeholder 2">
            <a:extLst>
              <a:ext uri="{FF2B5EF4-FFF2-40B4-BE49-F238E27FC236}">
                <a16:creationId xmlns:a16="http://schemas.microsoft.com/office/drawing/2014/main" id="{16A8EC50-BA7F-2E42-B4E8-4FA5B0387166}"/>
              </a:ext>
            </a:extLst>
          </p:cNvPr>
          <p:cNvSpPr>
            <a:spLocks noGrp="1"/>
          </p:cNvSpPr>
          <p:nvPr>
            <p:ph sz="half" idx="1" hasCustomPrompt="1"/>
          </p:nvPr>
        </p:nvSpPr>
        <p:spPr>
          <a:xfrm>
            <a:off x="357809" y="1606964"/>
            <a:ext cx="5181600" cy="3809862"/>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D05B84-3CCA-364A-9738-FCF9F0C12D1A}"/>
              </a:ext>
            </a:extLst>
          </p:cNvPr>
          <p:cNvSpPr>
            <a:spLocks noGrp="1"/>
          </p:cNvSpPr>
          <p:nvPr>
            <p:ph sz="half" idx="2" hasCustomPrompt="1"/>
          </p:nvPr>
        </p:nvSpPr>
        <p:spPr>
          <a:xfrm>
            <a:off x="5691809" y="1606964"/>
            <a:ext cx="5181600" cy="3809862"/>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5418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8CE037-7C7F-EC4A-B21A-AD97745A990B}"/>
              </a:ext>
            </a:extLst>
          </p:cNvPr>
          <p:cNvSpPr>
            <a:spLocks noGrp="1"/>
          </p:cNvSpPr>
          <p:nvPr>
            <p:ph type="body" idx="1" hasCustomPrompt="1"/>
          </p:nvPr>
        </p:nvSpPr>
        <p:spPr>
          <a:xfrm>
            <a:off x="342900" y="1543465"/>
            <a:ext cx="570150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Subtitle</a:t>
            </a:r>
          </a:p>
        </p:txBody>
      </p:sp>
      <p:sp>
        <p:nvSpPr>
          <p:cNvPr id="4" name="Content Placeholder 3">
            <a:extLst>
              <a:ext uri="{FF2B5EF4-FFF2-40B4-BE49-F238E27FC236}">
                <a16:creationId xmlns:a16="http://schemas.microsoft.com/office/drawing/2014/main" id="{C04F2423-ED2F-8E4C-89BB-2B11CB9B6977}"/>
              </a:ext>
            </a:extLst>
          </p:cNvPr>
          <p:cNvSpPr>
            <a:spLocks noGrp="1"/>
          </p:cNvSpPr>
          <p:nvPr>
            <p:ph sz="half" idx="2" hasCustomPrompt="1"/>
          </p:nvPr>
        </p:nvSpPr>
        <p:spPr>
          <a:xfrm>
            <a:off x="342900" y="2367377"/>
            <a:ext cx="5701507" cy="3268110"/>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7D4DE8-7EA1-744D-828F-85205EA50C90}"/>
              </a:ext>
            </a:extLst>
          </p:cNvPr>
          <p:cNvSpPr>
            <a:spLocks noGrp="1"/>
          </p:cNvSpPr>
          <p:nvPr>
            <p:ph type="body" sz="quarter" idx="3" hasCustomPrompt="1"/>
          </p:nvPr>
        </p:nvSpPr>
        <p:spPr>
          <a:xfrm>
            <a:off x="6109493" y="1543465"/>
            <a:ext cx="570150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Subtitle</a:t>
            </a:r>
          </a:p>
        </p:txBody>
      </p:sp>
      <p:sp>
        <p:nvSpPr>
          <p:cNvPr id="6" name="Content Placeholder 5">
            <a:extLst>
              <a:ext uri="{FF2B5EF4-FFF2-40B4-BE49-F238E27FC236}">
                <a16:creationId xmlns:a16="http://schemas.microsoft.com/office/drawing/2014/main" id="{87A0D1A4-D798-E243-AD20-2E451629FAFB}"/>
              </a:ext>
            </a:extLst>
          </p:cNvPr>
          <p:cNvSpPr>
            <a:spLocks noGrp="1"/>
          </p:cNvSpPr>
          <p:nvPr>
            <p:ph sz="quarter" idx="4" hasCustomPrompt="1"/>
          </p:nvPr>
        </p:nvSpPr>
        <p:spPr>
          <a:xfrm>
            <a:off x="6109493" y="2367377"/>
            <a:ext cx="5701507" cy="3268110"/>
          </a:xfrm>
        </p:spPr>
        <p:txBody>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87302B5-D1B0-704C-97FD-4B6AEC5625E1}"/>
              </a:ext>
            </a:extLst>
          </p:cNvPr>
          <p:cNvSpPr>
            <a:spLocks noGrp="1"/>
          </p:cNvSpPr>
          <p:nvPr>
            <p:ph type="title" hasCustomPrompt="1"/>
          </p:nvPr>
        </p:nvSpPr>
        <p:spPr>
          <a:xfrm>
            <a:off x="357809" y="391558"/>
            <a:ext cx="6758608" cy="781051"/>
          </a:xfrm>
        </p:spPr>
        <p:txBody>
          <a:bodyPr/>
          <a:lstStyle/>
          <a:p>
            <a:r>
              <a:rPr lang="en-US"/>
              <a:t>Insert slide header</a:t>
            </a:r>
          </a:p>
        </p:txBody>
      </p:sp>
    </p:spTree>
    <p:extLst>
      <p:ext uri="{BB962C8B-B14F-4D97-AF65-F5344CB8AC3E}">
        <p14:creationId xmlns:p14="http://schemas.microsoft.com/office/powerpoint/2010/main" val="3277354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C4F9C6-E91D-4D4D-AC19-13771E052DDC}"/>
              </a:ext>
            </a:extLst>
          </p:cNvPr>
          <p:cNvSpPr>
            <a:spLocks noGrp="1"/>
          </p:cNvSpPr>
          <p:nvPr>
            <p:ph type="pic" idx="1" hasCustomPrompt="1"/>
          </p:nvPr>
        </p:nvSpPr>
        <p:spPr>
          <a:xfrm>
            <a:off x="5585792" y="1838739"/>
            <a:ext cx="6225208" cy="38265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Picture Here</a:t>
            </a:r>
          </a:p>
        </p:txBody>
      </p:sp>
      <p:sp>
        <p:nvSpPr>
          <p:cNvPr id="4" name="Text Placeholder 3">
            <a:extLst>
              <a:ext uri="{FF2B5EF4-FFF2-40B4-BE49-F238E27FC236}">
                <a16:creationId xmlns:a16="http://schemas.microsoft.com/office/drawing/2014/main" id="{41A72D5E-AA44-1F49-8442-97724BEDA978}"/>
              </a:ext>
            </a:extLst>
          </p:cNvPr>
          <p:cNvSpPr>
            <a:spLocks noGrp="1"/>
          </p:cNvSpPr>
          <p:nvPr>
            <p:ph type="body" sz="half" idx="2" hasCustomPrompt="1"/>
          </p:nvPr>
        </p:nvSpPr>
        <p:spPr>
          <a:xfrm>
            <a:off x="357809" y="1838739"/>
            <a:ext cx="4855265" cy="280780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Insert Copy</a:t>
            </a:r>
          </a:p>
        </p:txBody>
      </p:sp>
      <p:sp>
        <p:nvSpPr>
          <p:cNvPr id="8" name="Title 1">
            <a:extLst>
              <a:ext uri="{FF2B5EF4-FFF2-40B4-BE49-F238E27FC236}">
                <a16:creationId xmlns:a16="http://schemas.microsoft.com/office/drawing/2014/main" id="{D09EB600-83DF-D248-8890-216001BBC692}"/>
              </a:ext>
            </a:extLst>
          </p:cNvPr>
          <p:cNvSpPr>
            <a:spLocks noGrp="1"/>
          </p:cNvSpPr>
          <p:nvPr>
            <p:ph type="title" hasCustomPrompt="1"/>
          </p:nvPr>
        </p:nvSpPr>
        <p:spPr>
          <a:xfrm>
            <a:off x="357809" y="391558"/>
            <a:ext cx="6689034" cy="781051"/>
          </a:xfrm>
        </p:spPr>
        <p:txBody>
          <a:bodyPr/>
          <a:lstStyle/>
          <a:p>
            <a:r>
              <a:rPr lang="en-US"/>
              <a:t>Insert slide header</a:t>
            </a:r>
          </a:p>
        </p:txBody>
      </p:sp>
    </p:spTree>
    <p:extLst>
      <p:ext uri="{BB962C8B-B14F-4D97-AF65-F5344CB8AC3E}">
        <p14:creationId xmlns:p14="http://schemas.microsoft.com/office/powerpoint/2010/main" val="94891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imple - orang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EBBEABE-1EFE-4143-9936-74D3B90D707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40219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imple - light blu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30F31CBA-F401-FB4A-886F-A818C59753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118969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KU">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649DCE6D-26B0-DE48-9B28-5EAF173E332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ED005-485D-024B-BC69-CDDDF16F0494}"/>
              </a:ext>
            </a:extLst>
          </p:cNvPr>
          <p:cNvSpPr>
            <a:spLocks noGrp="1"/>
          </p:cNvSpPr>
          <p:nvPr>
            <p:ph type="ctrTitle" hasCustomPrompt="1"/>
          </p:nvPr>
        </p:nvSpPr>
        <p:spPr>
          <a:xfrm>
            <a:off x="380999" y="2383944"/>
            <a:ext cx="9144000" cy="975483"/>
          </a:xfrm>
        </p:spPr>
        <p:txBody>
          <a:bodyPr anchor="b"/>
          <a:lstStyle>
            <a:lvl1pPr algn="l">
              <a:defRPr sz="6000"/>
            </a:lvl1pPr>
          </a:lstStyle>
          <a:p>
            <a:r>
              <a:rPr lang="en-US"/>
              <a:t>Insert Presentation Title</a:t>
            </a:r>
          </a:p>
        </p:txBody>
      </p:sp>
      <p:sp>
        <p:nvSpPr>
          <p:cNvPr id="3" name="Subtitle 2">
            <a:extLst>
              <a:ext uri="{FF2B5EF4-FFF2-40B4-BE49-F238E27FC236}">
                <a16:creationId xmlns:a16="http://schemas.microsoft.com/office/drawing/2014/main" id="{163BEA91-242F-EA4B-A93B-ED135241F8B3}"/>
              </a:ext>
            </a:extLst>
          </p:cNvPr>
          <p:cNvSpPr>
            <a:spLocks noGrp="1"/>
          </p:cNvSpPr>
          <p:nvPr>
            <p:ph type="subTitle" idx="1" hasCustomPrompt="1"/>
          </p:nvPr>
        </p:nvSpPr>
        <p:spPr>
          <a:xfrm>
            <a:off x="380999" y="3359427"/>
            <a:ext cx="9144000" cy="487017"/>
          </a:xfrm>
        </p:spPr>
        <p:txBody>
          <a:bodyPr anchor="b">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a:t>
            </a:r>
          </a:p>
        </p:txBody>
      </p:sp>
      <p:sp>
        <p:nvSpPr>
          <p:cNvPr id="12" name="Text Placeholder 11">
            <a:extLst>
              <a:ext uri="{FF2B5EF4-FFF2-40B4-BE49-F238E27FC236}">
                <a16:creationId xmlns:a16="http://schemas.microsoft.com/office/drawing/2014/main" id="{D2DD7259-1D7D-B44F-80CE-6B8713BEE2DF}"/>
              </a:ext>
            </a:extLst>
          </p:cNvPr>
          <p:cNvSpPr>
            <a:spLocks noGrp="1"/>
          </p:cNvSpPr>
          <p:nvPr>
            <p:ph type="body" sz="quarter" idx="10" hasCustomPrompt="1"/>
          </p:nvPr>
        </p:nvSpPr>
        <p:spPr>
          <a:xfrm>
            <a:off x="380999" y="3846790"/>
            <a:ext cx="9144001" cy="357187"/>
          </a:xfrm>
        </p:spPr>
        <p:txBody>
          <a:bodyPr anchor="b">
            <a:normAutofit/>
          </a:bodyPr>
          <a:lstStyle>
            <a:lvl1pPr marL="0" indent="0">
              <a:buNone/>
              <a:defRPr sz="1800"/>
            </a:lvl1pPr>
          </a:lstStyle>
          <a:p>
            <a:pPr lvl="0"/>
            <a:r>
              <a:rPr lang="en-US"/>
              <a:t>Presenter Names Here</a:t>
            </a:r>
          </a:p>
        </p:txBody>
      </p:sp>
      <p:sp>
        <p:nvSpPr>
          <p:cNvPr id="14" name="Text Placeholder 13">
            <a:extLst>
              <a:ext uri="{FF2B5EF4-FFF2-40B4-BE49-F238E27FC236}">
                <a16:creationId xmlns:a16="http://schemas.microsoft.com/office/drawing/2014/main" id="{07EE5E5C-B4B5-3144-9DB2-EA23D8C0E00C}"/>
              </a:ext>
            </a:extLst>
          </p:cNvPr>
          <p:cNvSpPr>
            <a:spLocks noGrp="1"/>
          </p:cNvSpPr>
          <p:nvPr>
            <p:ph type="body" sz="quarter" idx="11" hasCustomPrompt="1"/>
          </p:nvPr>
        </p:nvSpPr>
        <p:spPr>
          <a:xfrm>
            <a:off x="10972800" y="381000"/>
            <a:ext cx="838200" cy="244475"/>
          </a:xfrm>
        </p:spPr>
        <p:txBody>
          <a:bodyPr anchor="b"/>
          <a:lstStyle>
            <a:lvl1pPr marL="0" indent="0" algn="r">
              <a:buNone/>
              <a:defRPr sz="1400">
                <a:solidFill>
                  <a:schemeClr val="bg1"/>
                </a:solidFill>
              </a:defRPr>
            </a:lvl1pPr>
          </a:lstStyle>
          <a:p>
            <a:pPr lvl="0"/>
            <a:r>
              <a:rPr lang="en-US"/>
              <a:t>Date</a:t>
            </a:r>
          </a:p>
        </p:txBody>
      </p:sp>
    </p:spTree>
    <p:extLst>
      <p:ext uri="{BB962C8B-B14F-4D97-AF65-F5344CB8AC3E}">
        <p14:creationId xmlns:p14="http://schemas.microsoft.com/office/powerpoint/2010/main" val="42614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 - navy">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4286512A-3035-424C-86A6-C41DF17C6F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45F9A-8440-9D47-9613-238729E1BA90}"/>
              </a:ext>
            </a:extLst>
          </p:cNvPr>
          <p:cNvSpPr>
            <a:spLocks noGrp="1"/>
          </p:cNvSpPr>
          <p:nvPr>
            <p:ph type="title" hasCustomPrompt="1"/>
          </p:nvPr>
        </p:nvSpPr>
        <p:spPr>
          <a:xfrm>
            <a:off x="573433" y="2877172"/>
            <a:ext cx="8848863" cy="884997"/>
          </a:xfrm>
        </p:spPr>
        <p:txBody>
          <a:bodyPr anchor="b">
            <a:normAutofit/>
          </a:bodyPr>
          <a:lstStyle>
            <a:lvl1pPr>
              <a:defRPr sz="4500" baseline="0">
                <a:solidFill>
                  <a:schemeClr val="bg1"/>
                </a:solidFill>
              </a:defRPr>
            </a:lvl1pPr>
          </a:lstStyle>
          <a:p>
            <a:r>
              <a:rPr lang="en-US"/>
              <a:t>Insert Section Title</a:t>
            </a:r>
          </a:p>
        </p:txBody>
      </p:sp>
    </p:spTree>
    <p:extLst>
      <p:ext uri="{BB962C8B-B14F-4D97-AF65-F5344CB8AC3E}">
        <p14:creationId xmlns:p14="http://schemas.microsoft.com/office/powerpoint/2010/main" val="340809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 blue">
    <p:spTree>
      <p:nvGrpSpPr>
        <p:cNvPr id="1" name=""/>
        <p:cNvGrpSpPr/>
        <p:nvPr/>
      </p:nvGrpSpPr>
      <p:grpSpPr>
        <a:xfrm>
          <a:off x="0" y="0"/>
          <a:ext cx="0" cy="0"/>
          <a:chOff x="0" y="0"/>
          <a:chExt cx="0" cy="0"/>
        </a:xfrm>
      </p:grpSpPr>
      <p:pic>
        <p:nvPicPr>
          <p:cNvPr id="4" name="Picture 3" descr="Shape, circle&#10;&#10;Description automatically generated">
            <a:extLst>
              <a:ext uri="{FF2B5EF4-FFF2-40B4-BE49-F238E27FC236}">
                <a16:creationId xmlns:a16="http://schemas.microsoft.com/office/drawing/2014/main" id="{34BB9210-A372-864B-9560-DD72A1185D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45F9A-8440-9D47-9613-238729E1BA90}"/>
              </a:ext>
            </a:extLst>
          </p:cNvPr>
          <p:cNvSpPr>
            <a:spLocks noGrp="1"/>
          </p:cNvSpPr>
          <p:nvPr>
            <p:ph type="title" hasCustomPrompt="1"/>
          </p:nvPr>
        </p:nvSpPr>
        <p:spPr>
          <a:xfrm>
            <a:off x="573433" y="2877172"/>
            <a:ext cx="8848863" cy="884997"/>
          </a:xfrm>
        </p:spPr>
        <p:txBody>
          <a:bodyPr anchor="b">
            <a:normAutofit/>
          </a:bodyPr>
          <a:lstStyle>
            <a:lvl1pPr>
              <a:defRPr sz="4500" baseline="0">
                <a:solidFill>
                  <a:schemeClr val="bg1"/>
                </a:solidFill>
              </a:defRPr>
            </a:lvl1pPr>
          </a:lstStyle>
          <a:p>
            <a:r>
              <a:rPr lang="en-US"/>
              <a:t>Insert Section Title</a:t>
            </a:r>
          </a:p>
        </p:txBody>
      </p:sp>
    </p:spTree>
    <p:extLst>
      <p:ext uri="{BB962C8B-B14F-4D97-AF65-F5344CB8AC3E}">
        <p14:creationId xmlns:p14="http://schemas.microsoft.com/office/powerpoint/2010/main" val="390017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 orange">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2AE9DA37-F5AC-AE4F-B956-BE8E011BBA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45F9A-8440-9D47-9613-238729E1BA90}"/>
              </a:ext>
            </a:extLst>
          </p:cNvPr>
          <p:cNvSpPr>
            <a:spLocks noGrp="1"/>
          </p:cNvSpPr>
          <p:nvPr>
            <p:ph type="title" hasCustomPrompt="1"/>
          </p:nvPr>
        </p:nvSpPr>
        <p:spPr>
          <a:xfrm>
            <a:off x="573433" y="2877172"/>
            <a:ext cx="8848863" cy="884997"/>
          </a:xfrm>
        </p:spPr>
        <p:txBody>
          <a:bodyPr anchor="b">
            <a:normAutofit/>
          </a:bodyPr>
          <a:lstStyle>
            <a:lvl1pPr>
              <a:defRPr sz="4500" baseline="0">
                <a:solidFill>
                  <a:schemeClr val="bg1"/>
                </a:solidFill>
              </a:defRPr>
            </a:lvl1pPr>
          </a:lstStyle>
          <a:p>
            <a:r>
              <a:rPr lang="en-US"/>
              <a:t>Insert Section Title</a:t>
            </a:r>
          </a:p>
        </p:txBody>
      </p:sp>
    </p:spTree>
    <p:extLst>
      <p:ext uri="{BB962C8B-B14F-4D97-AF65-F5344CB8AC3E}">
        <p14:creationId xmlns:p14="http://schemas.microsoft.com/office/powerpoint/2010/main" val="166066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Title - light blue">
    <p:spTree>
      <p:nvGrpSpPr>
        <p:cNvPr id="1" name=""/>
        <p:cNvGrpSpPr/>
        <p:nvPr/>
      </p:nvGrpSpPr>
      <p:grpSpPr>
        <a:xfrm>
          <a:off x="0" y="0"/>
          <a:ext cx="0" cy="0"/>
          <a:chOff x="0" y="0"/>
          <a:chExt cx="0" cy="0"/>
        </a:xfrm>
      </p:grpSpPr>
      <p:pic>
        <p:nvPicPr>
          <p:cNvPr id="4" name="Picture 3" descr="Shape, circle&#10;&#10;Description automatically generated">
            <a:extLst>
              <a:ext uri="{FF2B5EF4-FFF2-40B4-BE49-F238E27FC236}">
                <a16:creationId xmlns:a16="http://schemas.microsoft.com/office/drawing/2014/main" id="{F4F32478-BE68-F749-90C0-B84C16050E6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145F9A-8440-9D47-9613-238729E1BA90}"/>
              </a:ext>
            </a:extLst>
          </p:cNvPr>
          <p:cNvSpPr>
            <a:spLocks noGrp="1"/>
          </p:cNvSpPr>
          <p:nvPr>
            <p:ph type="title" hasCustomPrompt="1"/>
          </p:nvPr>
        </p:nvSpPr>
        <p:spPr>
          <a:xfrm>
            <a:off x="573433" y="2877172"/>
            <a:ext cx="8848863" cy="884997"/>
          </a:xfrm>
        </p:spPr>
        <p:txBody>
          <a:bodyPr anchor="b">
            <a:normAutofit/>
          </a:bodyPr>
          <a:lstStyle>
            <a:lvl1pPr>
              <a:defRPr sz="4500" baseline="0">
                <a:solidFill>
                  <a:srgbClr val="112D50"/>
                </a:solidFill>
              </a:defRPr>
            </a:lvl1pPr>
          </a:lstStyle>
          <a:p>
            <a:r>
              <a:rPr lang="en-US"/>
              <a:t>Insert Section Title</a:t>
            </a:r>
          </a:p>
        </p:txBody>
      </p:sp>
    </p:spTree>
    <p:extLst>
      <p:ext uri="{BB962C8B-B14F-4D97-AF65-F5344CB8AC3E}">
        <p14:creationId xmlns:p14="http://schemas.microsoft.com/office/powerpoint/2010/main" val="130918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5C4B3EBC-3207-8A44-BBE0-2C0FF1B1622B}"/>
              </a:ext>
            </a:extLst>
          </p:cNvPr>
          <p:cNvPicPr>
            <a:picLocks noChangeAspect="1"/>
          </p:cNvPicPr>
          <p:nvPr userDrawn="1"/>
        </p:nvPicPr>
        <p:blipFill>
          <a:blip r:embed="rId28"/>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946036B-0F9D-7642-B94E-42B7C16A8528}"/>
              </a:ext>
            </a:extLst>
          </p:cNvPr>
          <p:cNvSpPr>
            <a:spLocks noGrp="1"/>
          </p:cNvSpPr>
          <p:nvPr>
            <p:ph type="title"/>
          </p:nvPr>
        </p:nvSpPr>
        <p:spPr>
          <a:xfrm>
            <a:off x="357809" y="391558"/>
            <a:ext cx="10515600" cy="781051"/>
          </a:xfrm>
          <a:prstGeom prst="rect">
            <a:avLst/>
          </a:prstGeom>
        </p:spPr>
        <p:txBody>
          <a:bodyPr vert="horz" lIns="91440" tIns="45720" rIns="91440" bIns="45720" rtlCol="0" anchor="b">
            <a:normAutofit/>
          </a:bodyPr>
          <a:lstStyle/>
          <a:p>
            <a:r>
              <a:rPr lang="en-US"/>
              <a:t>Insert slide header</a:t>
            </a:r>
          </a:p>
        </p:txBody>
      </p:sp>
      <p:sp>
        <p:nvSpPr>
          <p:cNvPr id="3" name="Text Placeholder 2">
            <a:extLst>
              <a:ext uri="{FF2B5EF4-FFF2-40B4-BE49-F238E27FC236}">
                <a16:creationId xmlns:a16="http://schemas.microsoft.com/office/drawing/2014/main" id="{EAA66B99-2D76-A34D-86E0-B6423E86FD77}"/>
              </a:ext>
            </a:extLst>
          </p:cNvPr>
          <p:cNvSpPr>
            <a:spLocks noGrp="1"/>
          </p:cNvSpPr>
          <p:nvPr>
            <p:ph type="body" idx="1"/>
          </p:nvPr>
        </p:nvSpPr>
        <p:spPr>
          <a:xfrm>
            <a:off x="357809" y="1267239"/>
            <a:ext cx="11430000" cy="4217368"/>
          </a:xfrm>
          <a:prstGeom prst="rect">
            <a:avLst/>
          </a:prstGeom>
        </p:spPr>
        <p:txBody>
          <a:bodyPr vert="horz" lIns="91440" tIns="45720" rIns="91440" bIns="45720" rtlCol="0">
            <a:normAutofit/>
          </a:bodyPr>
          <a:lstStyle/>
          <a:p>
            <a:pPr lvl="0"/>
            <a:r>
              <a:rPr lang="en-US"/>
              <a:t>Insert Copy</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CF88B-6DA4-8F40-A8DB-E69058F3C1D6}"/>
              </a:ext>
            </a:extLst>
          </p:cNvPr>
          <p:cNvSpPr>
            <a:spLocks noGrp="1"/>
          </p:cNvSpPr>
          <p:nvPr>
            <p:ph type="dt" sz="half" idx="2"/>
          </p:nvPr>
        </p:nvSpPr>
        <p:spPr>
          <a:xfrm>
            <a:off x="11002618" y="391558"/>
            <a:ext cx="785191" cy="365125"/>
          </a:xfrm>
          <a:prstGeom prst="rect">
            <a:avLst/>
          </a:prstGeom>
        </p:spPr>
        <p:txBody>
          <a:bodyPr vert="horz" lIns="91440" tIns="45720" rIns="91440" bIns="45720" rtlCol="0" anchor="ctr"/>
          <a:lstStyle>
            <a:lvl1pPr algn="r">
              <a:defRPr sz="1200" baseline="0">
                <a:solidFill>
                  <a:schemeClr val="bg1"/>
                </a:solidFill>
              </a:defRPr>
            </a:lvl1pPr>
          </a:lstStyle>
          <a:p>
            <a:r>
              <a:rPr lang="en-US"/>
              <a:t>Date</a:t>
            </a:r>
          </a:p>
        </p:txBody>
      </p:sp>
      <p:sp>
        <p:nvSpPr>
          <p:cNvPr id="5" name="Footer Placeholder 4">
            <a:extLst>
              <a:ext uri="{FF2B5EF4-FFF2-40B4-BE49-F238E27FC236}">
                <a16:creationId xmlns:a16="http://schemas.microsoft.com/office/drawing/2014/main" id="{5E10F514-276F-4A40-A052-3FE31B7522EC}"/>
              </a:ext>
            </a:extLst>
          </p:cNvPr>
          <p:cNvSpPr>
            <a:spLocks noGrp="1"/>
          </p:cNvSpPr>
          <p:nvPr>
            <p:ph type="ftr" sz="quarter" idx="3"/>
          </p:nvPr>
        </p:nvSpPr>
        <p:spPr>
          <a:xfrm>
            <a:off x="3220278" y="6356350"/>
            <a:ext cx="6142383" cy="365125"/>
          </a:xfrm>
          <a:prstGeom prst="rect">
            <a:avLst/>
          </a:prstGeom>
        </p:spPr>
        <p:txBody>
          <a:bodyPr vert="horz" lIns="91440" tIns="45720" rIns="91440" bIns="45720" rtlCol="0" anchor="ctr"/>
          <a:lstStyle>
            <a:lvl1pPr algn="l">
              <a:defRPr sz="1200" baseline="0">
                <a:solidFill>
                  <a:srgbClr val="112D50"/>
                </a:solidFill>
              </a:defRPr>
            </a:lvl1pPr>
          </a:lstStyle>
          <a:p>
            <a:endParaRPr lang="en-US"/>
          </a:p>
        </p:txBody>
      </p:sp>
      <p:sp>
        <p:nvSpPr>
          <p:cNvPr id="6" name="Slide Number Placeholder 5">
            <a:extLst>
              <a:ext uri="{FF2B5EF4-FFF2-40B4-BE49-F238E27FC236}">
                <a16:creationId xmlns:a16="http://schemas.microsoft.com/office/drawing/2014/main" id="{E9C2AE6D-2D32-E045-9A29-A85B5C53D837}"/>
              </a:ext>
            </a:extLst>
          </p:cNvPr>
          <p:cNvSpPr>
            <a:spLocks noGrp="1"/>
          </p:cNvSpPr>
          <p:nvPr>
            <p:ph type="sldNum" sz="quarter" idx="4"/>
          </p:nvPr>
        </p:nvSpPr>
        <p:spPr>
          <a:xfrm>
            <a:off x="311426" y="6351657"/>
            <a:ext cx="762000" cy="365125"/>
          </a:xfrm>
          <a:prstGeom prst="rect">
            <a:avLst/>
          </a:prstGeom>
        </p:spPr>
        <p:txBody>
          <a:bodyPr vert="horz" lIns="91440" tIns="45720" rIns="91440" bIns="45720" rtlCol="0" anchor="ctr"/>
          <a:lstStyle>
            <a:lvl1pPr algn="l">
              <a:defRPr sz="1200" baseline="0">
                <a:solidFill>
                  <a:schemeClr val="bg1"/>
                </a:solidFill>
              </a:defRPr>
            </a:lvl1pPr>
          </a:lstStyle>
          <a:p>
            <a:fld id="{B48E67E2-3D5F-3D4D-B850-C9F681868731}" type="slidenum">
              <a:rPr lang="en-US" smtClean="0"/>
              <a:pPr/>
              <a:t>‹#›</a:t>
            </a:fld>
            <a:endParaRPr lang="en-US"/>
          </a:p>
        </p:txBody>
      </p:sp>
    </p:spTree>
    <p:extLst>
      <p:ext uri="{BB962C8B-B14F-4D97-AF65-F5344CB8AC3E}">
        <p14:creationId xmlns:p14="http://schemas.microsoft.com/office/powerpoint/2010/main" val="198322823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51" r:id="rId6"/>
    <p:sldLayoutId id="2147483664" r:id="rId7"/>
    <p:sldLayoutId id="2147483665" r:id="rId8"/>
    <p:sldLayoutId id="2147483666" r:id="rId9"/>
    <p:sldLayoutId id="2147483650" r:id="rId10"/>
    <p:sldLayoutId id="2147483662" r:id="rId11"/>
    <p:sldLayoutId id="2147483663"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54" r:id="rId22"/>
    <p:sldLayoutId id="2147483655" r:id="rId23"/>
    <p:sldLayoutId id="2147483652" r:id="rId24"/>
    <p:sldLayoutId id="2147483653" r:id="rId25"/>
    <p:sldLayoutId id="2147483657" r:id="rId26"/>
  </p:sldLayoutIdLst>
  <p:txStyles>
    <p:titleStyle>
      <a:lvl1pPr algn="l" defTabSz="914400" rtl="0" eaLnBrk="1" latinLnBrk="0" hangingPunct="1">
        <a:lnSpc>
          <a:spcPct val="90000"/>
        </a:lnSpc>
        <a:spcBef>
          <a:spcPct val="0"/>
        </a:spcBef>
        <a:buNone/>
        <a:defRPr sz="4000" kern="1200" baseline="0">
          <a:solidFill>
            <a:srgbClr val="112D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2" pos="216" userDrawn="1">
          <p15:clr>
            <a:srgbClr val="F26B43"/>
          </p15:clr>
        </p15:guide>
        <p15:guide id="3" orient="horz" pos="744" userDrawn="1">
          <p15:clr>
            <a:srgbClr val="F26B43"/>
          </p15:clr>
        </p15:guide>
        <p15:guide id="4" orient="horz" pos="792" userDrawn="1">
          <p15:clr>
            <a:srgbClr val="F26B43"/>
          </p15:clr>
        </p15:guide>
        <p15:guide id="5" pos="74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3620-3DC1-E548-AFAF-B9E51FF9D722}"/>
              </a:ext>
            </a:extLst>
          </p:cNvPr>
          <p:cNvSpPr>
            <a:spLocks noGrp="1"/>
          </p:cNvSpPr>
          <p:nvPr>
            <p:ph type="ctrTitle"/>
          </p:nvPr>
        </p:nvSpPr>
        <p:spPr/>
        <p:txBody>
          <a:bodyPr>
            <a:normAutofit fontScale="90000"/>
          </a:bodyPr>
          <a:lstStyle/>
          <a:p>
            <a:r>
              <a:rPr lang="en-US" dirty="0">
                <a:cs typeface="Calibri Light"/>
              </a:rPr>
              <a:t>SETTT for Success </a:t>
            </a:r>
            <a:br>
              <a:rPr lang="en-US" dirty="0">
                <a:cs typeface="Calibri Light"/>
              </a:rPr>
            </a:br>
            <a:r>
              <a:rPr lang="en-US" dirty="0">
                <a:cs typeface="Calibri Light"/>
              </a:rPr>
              <a:t>Using the Universal Design for Learning (UDL) Framework</a:t>
            </a:r>
            <a:endParaRPr lang="en-US" dirty="0"/>
          </a:p>
        </p:txBody>
      </p:sp>
      <p:sp>
        <p:nvSpPr>
          <p:cNvPr id="3" name="Subtitle 2">
            <a:extLst>
              <a:ext uri="{FF2B5EF4-FFF2-40B4-BE49-F238E27FC236}">
                <a16:creationId xmlns:a16="http://schemas.microsoft.com/office/drawing/2014/main" id="{55EFBCBB-541E-AD46-BD3C-768BAC67F4DB}"/>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1D96EF91-04CA-794F-89CC-6BFD114BC2EC}"/>
              </a:ext>
            </a:extLst>
          </p:cNvPr>
          <p:cNvSpPr>
            <a:spLocks noGrp="1"/>
          </p:cNvSpPr>
          <p:nvPr>
            <p:ph type="body" sz="quarter" idx="10"/>
          </p:nvPr>
        </p:nvSpPr>
        <p:spPr>
          <a:xfrm>
            <a:off x="367861" y="3841605"/>
            <a:ext cx="9144001" cy="1057719"/>
          </a:xfrm>
        </p:spPr>
        <p:txBody>
          <a:bodyPr>
            <a:normAutofit/>
          </a:bodyPr>
          <a:lstStyle/>
          <a:p>
            <a:endParaRPr lang="en-US" sz="2000"/>
          </a:p>
        </p:txBody>
      </p:sp>
      <p:sp>
        <p:nvSpPr>
          <p:cNvPr id="6" name="AutoShape 2">
            <a:extLst>
              <a:ext uri="{C183D7F6-B498-43B3-948B-1728B52AA6E4}">
                <adec:decorative xmlns:adec="http://schemas.microsoft.com/office/drawing/2017/decorative" val="1"/>
              </a:ext>
            </a:extLst>
          </p:cNvPr>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157825BC-C041-936A-F067-308980365395}"/>
              </a:ext>
            </a:extLst>
          </p:cNvPr>
          <p:cNvSpPr txBox="1"/>
          <p:nvPr/>
        </p:nvSpPr>
        <p:spPr>
          <a:xfrm>
            <a:off x="212725" y="4714658"/>
            <a:ext cx="9763432" cy="369332"/>
          </a:xfrm>
          <a:prstGeom prst="rect">
            <a:avLst/>
          </a:prstGeom>
          <a:noFill/>
        </p:spPr>
        <p:txBody>
          <a:bodyPr wrap="square">
            <a:spAutoFit/>
          </a:bodyPr>
          <a:lstStyle/>
          <a:p>
            <a:r>
              <a:rPr lang="en-US" sz="1800" kern="100">
                <a:effectLst/>
                <a:ea typeface="Aptos" panose="020B0004020202020204" pitchFamily="34" charset="0"/>
                <a:cs typeface="Times New Roman" panose="02020603050405020304" pitchFamily="18" charset="0"/>
              </a:rPr>
              <a:t>©2024 Accessible Teaching, Learning, and Assessment Systems (ATLAS), the University of Kansas</a:t>
            </a:r>
            <a:endParaRPr lang="en-US" sz="1800" kern="1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5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a:xfrm>
            <a:off x="357809" y="391558"/>
            <a:ext cx="10998200" cy="857251"/>
          </a:xfrm>
        </p:spPr>
        <p:txBody>
          <a:bodyPr>
            <a:normAutofit/>
          </a:bodyPr>
          <a:lstStyle/>
          <a:p>
            <a:r>
              <a:rPr lang="en-US">
                <a:ea typeface="+mj-lt"/>
                <a:cs typeface="+mj-lt"/>
              </a:rPr>
              <a:t>UDL Principles Designed Around Brain Networks</a:t>
            </a:r>
            <a:endParaRPr lang="en-US"/>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Multiple means of engagement (affective networks)</a:t>
            </a:r>
          </a:p>
          <a:p>
            <a:pPr lvl="1"/>
            <a:r>
              <a:rPr lang="en-US"/>
              <a:t>Regulate learning, sustain effort and motivation, stay engaged and interested </a:t>
            </a:r>
          </a:p>
          <a:p>
            <a:r>
              <a:rPr lang="en-US"/>
              <a:t>Multiple means of representation (recognition networks)</a:t>
            </a:r>
          </a:p>
          <a:p>
            <a:pPr lvl="1"/>
            <a:r>
              <a:rPr lang="en-US"/>
              <a:t>Reach higher levels of comprehension and understanding, understand symbols and expressions, perceive what needs to be learned</a:t>
            </a:r>
          </a:p>
          <a:p>
            <a:r>
              <a:rPr lang="en-US"/>
              <a:t>Multiple means of action and expression (strategic networks)</a:t>
            </a:r>
          </a:p>
          <a:p>
            <a:pPr lvl="1"/>
            <a:r>
              <a:rPr lang="en-US"/>
              <a:t>Act strategically, express fluently, respond physically</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8883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a:xfrm>
            <a:off x="281609" y="493158"/>
            <a:ext cx="11645900" cy="781051"/>
          </a:xfrm>
        </p:spPr>
        <p:txBody>
          <a:bodyPr>
            <a:normAutofit/>
          </a:bodyPr>
          <a:lstStyle/>
          <a:p>
            <a:r>
              <a:rPr lang="en-US"/>
              <a:t>UDL Principles Designed Around Brain Networks (2)</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Learning is contextual</a:t>
            </a:r>
          </a:p>
          <a:p>
            <a:r>
              <a:rPr lang="en-US"/>
              <a:t>Fosters students’ abilities to</a:t>
            </a:r>
          </a:p>
          <a:p>
            <a:pPr lvl="1"/>
            <a:r>
              <a:rPr lang="en-US"/>
              <a:t>Participate</a:t>
            </a:r>
          </a:p>
          <a:p>
            <a:pPr lvl="1"/>
            <a:r>
              <a:rPr lang="en-US"/>
              <a:t>Collaborate</a:t>
            </a:r>
          </a:p>
          <a:p>
            <a:pPr lvl="1"/>
            <a:r>
              <a:rPr lang="en-US"/>
              <a:t>Ask questions</a:t>
            </a:r>
          </a:p>
          <a:p>
            <a:pPr lvl="1"/>
            <a:r>
              <a:rPr lang="en-US"/>
              <a:t>Share ideas</a:t>
            </a:r>
          </a:p>
          <a:p>
            <a:pPr lvl="1"/>
            <a:r>
              <a:rPr lang="en-US"/>
              <a:t>Self-evaluate</a:t>
            </a:r>
          </a:p>
          <a:p>
            <a:pPr lvl="1"/>
            <a:r>
              <a:rPr lang="en-US"/>
              <a:t>Set goals</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370883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Activity</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Describe UDL in your own words to a co-worker who is unfamiliar with this framework. What would you make sure to include?</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2470023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EA14-7029-2649-9F7C-D486FB6EB520}"/>
              </a:ext>
            </a:extLst>
          </p:cNvPr>
          <p:cNvSpPr>
            <a:spLocks noGrp="1"/>
          </p:cNvSpPr>
          <p:nvPr>
            <p:ph type="title"/>
          </p:nvPr>
        </p:nvSpPr>
        <p:spPr/>
        <p:txBody>
          <a:bodyPr/>
          <a:lstStyle/>
          <a:p>
            <a:r>
              <a:rPr lang="en-US"/>
              <a:t>Engagement</a:t>
            </a:r>
          </a:p>
        </p:txBody>
      </p:sp>
    </p:spTree>
    <p:extLst>
      <p:ext uri="{BB962C8B-B14F-4D97-AF65-F5344CB8AC3E}">
        <p14:creationId xmlns:p14="http://schemas.microsoft.com/office/powerpoint/2010/main" val="425881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Affective Networks: The “Why of Learning”</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4426709" cy="4487518"/>
          </a:xfrm>
        </p:spPr>
        <p:txBody>
          <a:bodyPr vert="horz" lIns="91440" tIns="45720" rIns="91440" bIns="45720" rtlCol="0" anchor="t">
            <a:normAutofit/>
          </a:bodyPr>
          <a:lstStyle/>
          <a:p>
            <a:endParaRPr lang="en-US"/>
          </a:p>
          <a:p>
            <a:r>
              <a:rPr lang="en-US"/>
              <a:t>Aligned to multiple means of engagement</a:t>
            </a:r>
          </a:p>
          <a:p>
            <a:r>
              <a:rPr lang="en-US"/>
              <a:t>Provides options for</a:t>
            </a:r>
          </a:p>
          <a:p>
            <a:pPr lvl="1"/>
            <a:r>
              <a:rPr lang="en-US"/>
              <a:t>Creating interest </a:t>
            </a:r>
          </a:p>
          <a:p>
            <a:pPr lvl="1"/>
            <a:r>
              <a:rPr lang="en-US"/>
              <a:t>Sustaining effort and persistence</a:t>
            </a:r>
          </a:p>
          <a:p>
            <a:pPr lvl="1"/>
            <a:r>
              <a:rPr lang="en-US"/>
              <a:t>Self-regulation</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5" name="Picture 4">
            <a:extLst>
              <a:ext uri="{FF2B5EF4-FFF2-40B4-BE49-F238E27FC236}">
                <a16:creationId xmlns:a16="http://schemas.microsoft.com/office/drawing/2014/main" id="{4DCCE278-3576-EF4A-D63E-49AAE4AF0D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63854" y="2122096"/>
            <a:ext cx="5349704" cy="3337849"/>
          </a:xfrm>
          <a:prstGeom prst="rect">
            <a:avLst/>
          </a:prstGeom>
          <a:ln w="6350">
            <a:solidFill>
              <a:srgbClr val="112D50"/>
            </a:solidFill>
          </a:ln>
        </p:spPr>
      </p:pic>
    </p:spTree>
    <p:extLst>
      <p:ext uri="{BB962C8B-B14F-4D97-AF65-F5344CB8AC3E}">
        <p14:creationId xmlns:p14="http://schemas.microsoft.com/office/powerpoint/2010/main" val="1931381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Examples of Multiple Means of Engagement</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Provide choices and autonomy </a:t>
            </a:r>
          </a:p>
          <a:p>
            <a:r>
              <a:rPr lang="en-US"/>
              <a:t>Include familiar, relevant contexts in learning opportunities</a:t>
            </a:r>
          </a:p>
          <a:p>
            <a:r>
              <a:rPr lang="en-US"/>
              <a:t>Encourage learners to reflect on their learning</a:t>
            </a:r>
          </a:p>
          <a:p>
            <a:r>
              <a:rPr lang="en-US"/>
              <a:t>Vary the demands of the tasks for students</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2540520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a:xfrm>
            <a:off x="357808" y="391558"/>
            <a:ext cx="11604805" cy="781051"/>
          </a:xfrm>
        </p:spPr>
        <p:txBody>
          <a:bodyPr>
            <a:normAutofit/>
          </a:bodyPr>
          <a:lstStyle/>
          <a:p>
            <a:r>
              <a:rPr lang="en-US"/>
              <a:t>Multiple Means of Engagement: A Teacher's Ideas </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5324483" cy="4487518"/>
          </a:xfrm>
        </p:spPr>
        <p:txBody>
          <a:bodyPr vert="horz" lIns="91440" tIns="45720" rIns="91440" bIns="45720" rtlCol="0" anchor="t">
            <a:normAutofit lnSpcReduction="10000"/>
          </a:bodyPr>
          <a:lstStyle/>
          <a:p>
            <a:endParaRPr lang="en-US"/>
          </a:p>
          <a:p>
            <a:r>
              <a:rPr lang="en-US"/>
              <a:t>“Sophia loves science.”</a:t>
            </a:r>
          </a:p>
          <a:p>
            <a:r>
              <a:rPr lang="en-US"/>
              <a:t>“I wonder how to engage her in math lesson.”</a:t>
            </a:r>
          </a:p>
          <a:p>
            <a:r>
              <a:rPr lang="en-US"/>
              <a:t>“She likes butterflies, bees, and ladybugs.”</a:t>
            </a:r>
          </a:p>
          <a:p>
            <a:r>
              <a:rPr lang="en-US"/>
              <a:t>“I’ll use images of insects and let her choose two to identify repeating patterns.”</a:t>
            </a:r>
          </a:p>
          <a:p>
            <a:r>
              <a:rPr lang="en-US"/>
              <a:t>“I’ll make her a chart so she can keep track of how many patterns.”</a:t>
            </a:r>
          </a:p>
          <a:p>
            <a:pPr lvl="1"/>
            <a:endParaRPr lang="en-US"/>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10" name="Picture 9">
            <a:extLst>
              <a:ext uri="{FF2B5EF4-FFF2-40B4-BE49-F238E27FC236}">
                <a16:creationId xmlns:a16="http://schemas.microsoft.com/office/drawing/2014/main" id="{ACA511A4-38D9-E649-9462-020579DF7A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6565" y="1710556"/>
            <a:ext cx="4934503" cy="3930049"/>
          </a:xfrm>
          <a:prstGeom prst="rect">
            <a:avLst/>
          </a:prstGeom>
          <a:ln w="6350">
            <a:solidFill>
              <a:schemeClr val="tx1"/>
            </a:solidFill>
          </a:ln>
        </p:spPr>
      </p:pic>
    </p:spTree>
    <p:extLst>
      <p:ext uri="{BB962C8B-B14F-4D97-AF65-F5344CB8AC3E}">
        <p14:creationId xmlns:p14="http://schemas.microsoft.com/office/powerpoint/2010/main" val="35057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normAutofit/>
          </a:bodyPr>
          <a:lstStyle/>
          <a:p>
            <a:r>
              <a:rPr lang="en-US"/>
              <a:t>Think About: Multiple Means of Engagement</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5324483" cy="4487518"/>
          </a:xfrm>
        </p:spPr>
        <p:txBody>
          <a:bodyPr vert="horz" lIns="91440" tIns="45720" rIns="91440" bIns="45720" rtlCol="0" anchor="t">
            <a:normAutofit/>
          </a:bodyPr>
          <a:lstStyle/>
          <a:p>
            <a:endParaRPr lang="en-US"/>
          </a:p>
          <a:p>
            <a:r>
              <a:rPr lang="en-US"/>
              <a:t>Connect content to Sophia’s interests, incorporating bees and butterflies in the lesson</a:t>
            </a:r>
          </a:p>
          <a:p>
            <a:r>
              <a:rPr lang="en-US"/>
              <a:t>Sophia has a choice of using butterflies or bees to make and identify repeating patterns</a:t>
            </a:r>
          </a:p>
          <a:p>
            <a:r>
              <a:rPr lang="en-US"/>
              <a:t>Sophia uses a chart to track progress</a:t>
            </a:r>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8" name="Picture 7">
            <a:extLst>
              <a:ext uri="{FF2B5EF4-FFF2-40B4-BE49-F238E27FC236}">
                <a16:creationId xmlns:a16="http://schemas.microsoft.com/office/drawing/2014/main" id="{FA0F4E34-8AAC-8B1F-5CFD-6D8215D0D8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99660" y="1329861"/>
            <a:ext cx="3280257" cy="4198278"/>
          </a:xfrm>
          <a:prstGeom prst="rect">
            <a:avLst/>
          </a:prstGeom>
          <a:ln w="6350">
            <a:solidFill>
              <a:schemeClr val="tx1"/>
            </a:solidFill>
          </a:ln>
        </p:spPr>
      </p:pic>
    </p:spTree>
    <p:extLst>
      <p:ext uri="{BB962C8B-B14F-4D97-AF65-F5344CB8AC3E}">
        <p14:creationId xmlns:p14="http://schemas.microsoft.com/office/powerpoint/2010/main" val="73409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normAutofit/>
          </a:bodyPr>
          <a:lstStyle/>
          <a:p>
            <a:r>
              <a:rPr lang="en-US"/>
              <a:t>Multiple Means of Engagement in PD Design</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9680714" cy="4487518"/>
          </a:xfrm>
        </p:spPr>
        <p:txBody>
          <a:bodyPr vert="horz" lIns="91440" tIns="45720" rIns="91440" bIns="45720" rtlCol="0" anchor="t">
            <a:normAutofit/>
          </a:bodyPr>
          <a:lstStyle/>
          <a:p>
            <a:endParaRPr lang="en-US"/>
          </a:p>
          <a:p>
            <a:r>
              <a:rPr lang="en-US"/>
              <a:t>Choose meaningful, timely topics </a:t>
            </a:r>
          </a:p>
          <a:p>
            <a:r>
              <a:rPr lang="en-US"/>
              <a:t>Connect the PD to larger goals </a:t>
            </a:r>
          </a:p>
          <a:p>
            <a:r>
              <a:rPr lang="en-US"/>
              <a:t>Provide a "takeaway" that teachers can apply right away, illustrating the relevance of the PD</a:t>
            </a:r>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3429578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normAutofit/>
          </a:bodyPr>
          <a:lstStyle/>
          <a:p>
            <a:r>
              <a:rPr lang="en-US" dirty="0"/>
              <a:t>Activity (1)</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9680714" cy="4487518"/>
          </a:xfrm>
        </p:spPr>
        <p:txBody>
          <a:bodyPr vert="horz" lIns="91440" tIns="45720" rIns="91440" bIns="45720" rtlCol="0" anchor="t">
            <a:normAutofit/>
          </a:bodyPr>
          <a:lstStyle/>
          <a:p>
            <a:endParaRPr lang="en-US"/>
          </a:p>
          <a:p>
            <a:r>
              <a:rPr lang="en-US"/>
              <a:t>Think about the greatest challenges you or teachers you know have with engaging learners.</a:t>
            </a:r>
          </a:p>
          <a:p>
            <a:r>
              <a:rPr lang="en-US"/>
              <a:t>Identify one example of how teachers can provide multiple means of engagement when planning lessons or activities, </a:t>
            </a:r>
            <a:r>
              <a:rPr lang="en-US" b="1"/>
              <a:t>or</a:t>
            </a:r>
          </a:p>
          <a:p>
            <a:r>
              <a:rPr lang="en-US"/>
              <a:t>Choose an example of how you can use multiple means of engagement in planning your PD.</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120668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Define how learning brain networks are embedded within the Universal Design for Learning (UDL) principles </a:t>
            </a:r>
          </a:p>
          <a:p>
            <a:r>
              <a:rPr lang="en-US"/>
              <a:t>Describe how learning brain networks support the academic learning objectives used in instruction for students with significant cognitive disabilities</a:t>
            </a:r>
          </a:p>
          <a:p>
            <a:r>
              <a:rPr lang="en-US"/>
              <a:t>Describe how learning brain networks support the design of professional development for teachers </a:t>
            </a:r>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168017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EA14-7029-2649-9F7C-D486FB6EB520}"/>
              </a:ext>
            </a:extLst>
          </p:cNvPr>
          <p:cNvSpPr>
            <a:spLocks noGrp="1"/>
          </p:cNvSpPr>
          <p:nvPr>
            <p:ph type="title"/>
          </p:nvPr>
        </p:nvSpPr>
        <p:spPr/>
        <p:txBody>
          <a:bodyPr/>
          <a:lstStyle/>
          <a:p>
            <a:r>
              <a:rPr lang="en-US"/>
              <a:t>Representation</a:t>
            </a:r>
          </a:p>
        </p:txBody>
      </p:sp>
    </p:spTree>
    <p:extLst>
      <p:ext uri="{BB962C8B-B14F-4D97-AF65-F5344CB8AC3E}">
        <p14:creationId xmlns:p14="http://schemas.microsoft.com/office/powerpoint/2010/main" val="3231103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Recognition Networks: The “What of Learning”</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4426709" cy="4487518"/>
          </a:xfrm>
        </p:spPr>
        <p:txBody>
          <a:bodyPr vert="horz" lIns="91440" tIns="45720" rIns="91440" bIns="45720" rtlCol="0" anchor="t">
            <a:normAutofit/>
          </a:bodyPr>
          <a:lstStyle/>
          <a:p>
            <a:endParaRPr lang="en-US"/>
          </a:p>
          <a:p>
            <a:r>
              <a:rPr lang="en-US"/>
              <a:t>Aligned to multiple means of representation</a:t>
            </a:r>
          </a:p>
          <a:p>
            <a:r>
              <a:rPr lang="en-US"/>
              <a:t>Provide options for</a:t>
            </a:r>
          </a:p>
          <a:p>
            <a:pPr lvl="1"/>
            <a:r>
              <a:rPr lang="en-US"/>
              <a:t>Perception (sensory information)</a:t>
            </a:r>
          </a:p>
          <a:p>
            <a:pPr lvl="1"/>
            <a:r>
              <a:rPr lang="en-US"/>
              <a:t>Understanding language</a:t>
            </a:r>
          </a:p>
          <a:p>
            <a:pPr lvl="1"/>
            <a:r>
              <a:rPr lang="en-US"/>
              <a:t>Understanding concepts</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7" name="Picture 6">
            <a:extLst>
              <a:ext uri="{FF2B5EF4-FFF2-40B4-BE49-F238E27FC236}">
                <a16:creationId xmlns:a16="http://schemas.microsoft.com/office/drawing/2014/main" id="{FD4EC1BE-86E3-1715-B86A-A8CD0D05C1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49875" y="1718537"/>
            <a:ext cx="6177749" cy="3451979"/>
          </a:xfrm>
          <a:prstGeom prst="rect">
            <a:avLst/>
          </a:prstGeom>
          <a:ln w="6350">
            <a:solidFill>
              <a:schemeClr val="tx1"/>
            </a:solidFill>
          </a:ln>
        </p:spPr>
      </p:pic>
    </p:spTree>
    <p:extLst>
      <p:ext uri="{BB962C8B-B14F-4D97-AF65-F5344CB8AC3E}">
        <p14:creationId xmlns:p14="http://schemas.microsoft.com/office/powerpoint/2010/main" val="238178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a:xfrm>
            <a:off x="370509" y="467758"/>
            <a:ext cx="10515600" cy="781051"/>
          </a:xfrm>
        </p:spPr>
        <p:txBody>
          <a:bodyPr/>
          <a:lstStyle/>
          <a:p>
            <a:r>
              <a:rPr lang="en-US"/>
              <a:t>Try This Exercise</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218095" y="1267239"/>
            <a:ext cx="4426709" cy="1319041"/>
          </a:xfrm>
        </p:spPr>
        <p:txBody>
          <a:bodyPr vert="horz" lIns="91440" tIns="45720" rIns="91440" bIns="45720" rtlCol="0" anchor="t">
            <a:normAutofit/>
          </a:bodyPr>
          <a:lstStyle/>
          <a:p>
            <a:endParaRPr lang="en-US"/>
          </a:p>
          <a:p>
            <a:pPr marL="0" indent="0">
              <a:buNone/>
            </a:pPr>
            <a:r>
              <a:rPr lang="en-US"/>
              <a:t>Can you identify this object?</a:t>
            </a:r>
          </a:p>
        </p:txBody>
      </p:sp>
      <p:pic>
        <p:nvPicPr>
          <p:cNvPr id="5" name="Picture 4" descr="A drawing of two concentric ovals on a blank background">
            <a:extLst>
              <a:ext uri="{FF2B5EF4-FFF2-40B4-BE49-F238E27FC236}">
                <a16:creationId xmlns:a16="http://schemas.microsoft.com/office/drawing/2014/main" id="{6A1399A9-0CA1-0192-BCC4-2C99A3C125C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255304" y="2165565"/>
            <a:ext cx="2309060" cy="1234547"/>
          </a:xfrm>
          <a:prstGeom prst="rect">
            <a:avLst/>
          </a:prstGeom>
          <a:ln w="6350">
            <a:solidFill>
              <a:schemeClr val="tx1"/>
            </a:solidFill>
          </a:ln>
        </p:spPr>
      </p:pic>
      <p:sp>
        <p:nvSpPr>
          <p:cNvPr id="8" name="Content Placeholder 2">
            <a:extLst>
              <a:ext uri="{FF2B5EF4-FFF2-40B4-BE49-F238E27FC236}">
                <a16:creationId xmlns:a16="http://schemas.microsoft.com/office/drawing/2014/main" id="{5752737C-5D6D-1BE1-98A0-2881E6427E4B}"/>
              </a:ext>
            </a:extLst>
          </p:cNvPr>
          <p:cNvSpPr txBox="1">
            <a:spLocks/>
          </p:cNvSpPr>
          <p:nvPr/>
        </p:nvSpPr>
        <p:spPr>
          <a:xfrm>
            <a:off x="6826598" y="1267976"/>
            <a:ext cx="4426709" cy="13190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pPr marL="0" indent="0">
              <a:buNone/>
            </a:pPr>
            <a:r>
              <a:rPr lang="en-US"/>
              <a:t>How about now?</a:t>
            </a:r>
          </a:p>
        </p:txBody>
      </p:sp>
      <p:pic>
        <p:nvPicPr>
          <p:cNvPr id="10" name="Picture 9" descr="The drawing of two concentric circles is of a plate. Here this is made clear because the plate is on a table with a tablecloth and cutlery">
            <a:extLst>
              <a:ext uri="{FF2B5EF4-FFF2-40B4-BE49-F238E27FC236}">
                <a16:creationId xmlns:a16="http://schemas.microsoft.com/office/drawing/2014/main" id="{0FBAEC8D-E724-C671-2B7B-121E6F51911D}"/>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098172" y="2160753"/>
            <a:ext cx="4435224" cy="3375953"/>
          </a:xfrm>
          <a:prstGeom prst="rect">
            <a:avLst/>
          </a:prstGeom>
          <a:ln w="6350">
            <a:solidFill>
              <a:schemeClr val="tx1"/>
            </a:solidFill>
          </a:ln>
        </p:spPr>
      </p:pic>
      <p:sp>
        <p:nvSpPr>
          <p:cNvPr id="11" name="Content Placeholder 2">
            <a:extLst>
              <a:ext uri="{FF2B5EF4-FFF2-40B4-BE49-F238E27FC236}">
                <a16:creationId xmlns:a16="http://schemas.microsoft.com/office/drawing/2014/main" id="{1655FA8B-F29B-0A68-0957-3BE1864F9A14}"/>
              </a:ext>
            </a:extLst>
          </p:cNvPr>
          <p:cNvSpPr txBox="1">
            <a:spLocks/>
          </p:cNvSpPr>
          <p:nvPr/>
        </p:nvSpPr>
        <p:spPr>
          <a:xfrm>
            <a:off x="1218739" y="5334187"/>
            <a:ext cx="6824747" cy="13190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pPr marL="0" indent="0">
              <a:buNone/>
            </a:pPr>
            <a:r>
              <a:rPr lang="en-US"/>
              <a:t>Recognition networks rely on context.</a:t>
            </a:r>
          </a:p>
        </p:txBody>
      </p:sp>
    </p:spTree>
    <p:extLst>
      <p:ext uri="{BB962C8B-B14F-4D97-AF65-F5344CB8AC3E}">
        <p14:creationId xmlns:p14="http://schemas.microsoft.com/office/powerpoint/2010/main" val="2819877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Examples of Multiple Means of Representation</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Use assistive technology, modify a display</a:t>
            </a:r>
          </a:p>
          <a:p>
            <a:r>
              <a:rPr lang="en-US"/>
              <a:t>Provide video or audio supplements</a:t>
            </a:r>
          </a:p>
          <a:p>
            <a:r>
              <a:rPr lang="en-US"/>
              <a:t>Embed support for vocabulary within a text</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3396361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a:xfrm>
            <a:off x="357808" y="391558"/>
            <a:ext cx="11834192" cy="781051"/>
          </a:xfrm>
        </p:spPr>
        <p:txBody>
          <a:bodyPr>
            <a:normAutofit/>
          </a:bodyPr>
          <a:lstStyle/>
          <a:p>
            <a:r>
              <a:rPr lang="en-US"/>
              <a:t>Multiple Means of Representation: A Teacher's Ideas </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5324483" cy="4487518"/>
          </a:xfrm>
        </p:spPr>
        <p:txBody>
          <a:bodyPr vert="horz" lIns="91440" tIns="45720" rIns="91440" bIns="45720" rtlCol="0" anchor="t">
            <a:normAutofit/>
          </a:bodyPr>
          <a:lstStyle/>
          <a:p>
            <a:endParaRPr lang="en-US"/>
          </a:p>
          <a:p>
            <a:r>
              <a:rPr lang="en-US"/>
              <a:t>“Sophia is observing life cycle of butterflies.”</a:t>
            </a:r>
          </a:p>
          <a:p>
            <a:r>
              <a:rPr lang="en-US"/>
              <a:t>“I wonder how to represent life cycle.”</a:t>
            </a:r>
          </a:p>
          <a:p>
            <a:r>
              <a:rPr lang="en-US"/>
              <a:t>“We can watch a video time-lapse.”</a:t>
            </a:r>
          </a:p>
          <a:p>
            <a:r>
              <a:rPr lang="en-US"/>
              <a:t>“She can use a calendar to identify each stage.”</a:t>
            </a:r>
          </a:p>
          <a:p>
            <a:r>
              <a:rPr lang="en-US"/>
              <a:t>“She will have access to core and fringe vocabulary.”</a:t>
            </a:r>
          </a:p>
          <a:p>
            <a:pPr lvl="1"/>
            <a:endParaRPr lang="en-US"/>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10" name="Picture 9">
            <a:extLst>
              <a:ext uri="{FF2B5EF4-FFF2-40B4-BE49-F238E27FC236}">
                <a16:creationId xmlns:a16="http://schemas.microsoft.com/office/drawing/2014/main" id="{ACA511A4-38D9-E649-9462-020579DF7A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6565" y="1710556"/>
            <a:ext cx="4934503" cy="3930049"/>
          </a:xfrm>
          <a:prstGeom prst="rect">
            <a:avLst/>
          </a:prstGeom>
          <a:ln w="6350">
            <a:solidFill>
              <a:schemeClr val="tx1"/>
            </a:solidFill>
          </a:ln>
        </p:spPr>
      </p:pic>
    </p:spTree>
    <p:extLst>
      <p:ext uri="{BB962C8B-B14F-4D97-AF65-F5344CB8AC3E}">
        <p14:creationId xmlns:p14="http://schemas.microsoft.com/office/powerpoint/2010/main" val="53850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normAutofit/>
          </a:bodyPr>
          <a:lstStyle/>
          <a:p>
            <a:r>
              <a:rPr lang="en-US"/>
              <a:t>Think About: Multiple Means of Representation</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5324483" cy="4487518"/>
          </a:xfrm>
        </p:spPr>
        <p:txBody>
          <a:bodyPr vert="horz" lIns="91440" tIns="45720" rIns="91440" bIns="45720" rtlCol="0" anchor="t">
            <a:normAutofit/>
          </a:bodyPr>
          <a:lstStyle/>
          <a:p>
            <a:endParaRPr lang="en-US"/>
          </a:p>
          <a:p>
            <a:r>
              <a:rPr lang="en-US"/>
              <a:t>Sophia watches a time-lapse video.</a:t>
            </a:r>
          </a:p>
          <a:p>
            <a:r>
              <a:rPr lang="en-US"/>
              <a:t>Sophia uses a calendar to identify cycle phases.</a:t>
            </a:r>
          </a:p>
          <a:p>
            <a:r>
              <a:rPr lang="en-US"/>
              <a:t>Sophia has access to vocabulary.</a:t>
            </a:r>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8" name="Picture 7">
            <a:extLst>
              <a:ext uri="{FF2B5EF4-FFF2-40B4-BE49-F238E27FC236}">
                <a16:creationId xmlns:a16="http://schemas.microsoft.com/office/drawing/2014/main" id="{FA0F4E34-8AAC-8B1F-5CFD-6D8215D0D8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99660" y="1329861"/>
            <a:ext cx="3280257" cy="4198278"/>
          </a:xfrm>
          <a:prstGeom prst="rect">
            <a:avLst/>
          </a:prstGeom>
        </p:spPr>
      </p:pic>
    </p:spTree>
    <p:extLst>
      <p:ext uri="{BB962C8B-B14F-4D97-AF65-F5344CB8AC3E}">
        <p14:creationId xmlns:p14="http://schemas.microsoft.com/office/powerpoint/2010/main" val="757939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normAutofit/>
          </a:bodyPr>
          <a:lstStyle/>
          <a:p>
            <a:r>
              <a:rPr lang="en-US"/>
              <a:t>Multiple Means of Representation in PD Design</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9680714" cy="4487518"/>
          </a:xfrm>
        </p:spPr>
        <p:txBody>
          <a:bodyPr vert="horz" lIns="91440" tIns="45720" rIns="91440" bIns="45720" rtlCol="0" anchor="t">
            <a:normAutofit/>
          </a:bodyPr>
          <a:lstStyle/>
          <a:p>
            <a:endParaRPr lang="en-US"/>
          </a:p>
          <a:p>
            <a:r>
              <a:rPr lang="en-US"/>
              <a:t>Teachers can analyze videos of students to identify instructional strategies used</a:t>
            </a:r>
          </a:p>
          <a:p>
            <a:r>
              <a:rPr lang="en-US"/>
              <a:t>Model or role-play new strategy</a:t>
            </a:r>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207423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normAutofit/>
          </a:bodyPr>
          <a:lstStyle/>
          <a:p>
            <a:r>
              <a:rPr lang="en-US" dirty="0"/>
              <a:t>Activity (2)</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9680714" cy="4487518"/>
          </a:xfrm>
        </p:spPr>
        <p:txBody>
          <a:bodyPr vert="horz" lIns="91440" tIns="45720" rIns="91440" bIns="45720" rtlCol="0" anchor="t">
            <a:normAutofit/>
          </a:bodyPr>
          <a:lstStyle/>
          <a:p>
            <a:endParaRPr lang="en-US"/>
          </a:p>
          <a:p>
            <a:r>
              <a:rPr lang="en-US"/>
              <a:t>What kinds of challenges might teachers face when trying to represent abstract concepts in their teaching? </a:t>
            </a:r>
          </a:p>
          <a:p>
            <a:r>
              <a:rPr lang="en-US"/>
              <a:t>Identify one example of how teachers can provide multiple means of representation when planning lessons or activities, </a:t>
            </a:r>
            <a:r>
              <a:rPr lang="en-US" b="1"/>
              <a:t>or</a:t>
            </a:r>
          </a:p>
          <a:p>
            <a:r>
              <a:rPr lang="en-US"/>
              <a:t>Identify one way of how you can use multiple means of representation to plan PD.</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1153239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EA14-7029-2649-9F7C-D486FB6EB520}"/>
              </a:ext>
            </a:extLst>
          </p:cNvPr>
          <p:cNvSpPr>
            <a:spLocks noGrp="1"/>
          </p:cNvSpPr>
          <p:nvPr>
            <p:ph type="title"/>
          </p:nvPr>
        </p:nvSpPr>
        <p:spPr/>
        <p:txBody>
          <a:bodyPr/>
          <a:lstStyle/>
          <a:p>
            <a:r>
              <a:rPr lang="en-US"/>
              <a:t>Action and Expression</a:t>
            </a:r>
          </a:p>
        </p:txBody>
      </p:sp>
    </p:spTree>
    <p:extLst>
      <p:ext uri="{BB962C8B-B14F-4D97-AF65-F5344CB8AC3E}">
        <p14:creationId xmlns:p14="http://schemas.microsoft.com/office/powerpoint/2010/main" val="3741112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Strategic Networks: The “How of Learning”</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4426709" cy="4487518"/>
          </a:xfrm>
        </p:spPr>
        <p:txBody>
          <a:bodyPr vert="horz" lIns="91440" tIns="45720" rIns="91440" bIns="45720" rtlCol="0" anchor="t">
            <a:normAutofit/>
          </a:bodyPr>
          <a:lstStyle/>
          <a:p>
            <a:endParaRPr lang="en-US"/>
          </a:p>
          <a:p>
            <a:r>
              <a:rPr lang="en-US"/>
              <a:t>Aligned to multiple means of action and expression</a:t>
            </a:r>
          </a:p>
          <a:p>
            <a:r>
              <a:rPr lang="en-US"/>
              <a:t>Provides options for</a:t>
            </a:r>
          </a:p>
          <a:p>
            <a:pPr lvl="1"/>
            <a:r>
              <a:rPr lang="en-US"/>
              <a:t>Expression and communication</a:t>
            </a:r>
          </a:p>
          <a:p>
            <a:pPr lvl="1"/>
            <a:r>
              <a:rPr lang="en-US"/>
              <a:t>Physical actions</a:t>
            </a:r>
          </a:p>
          <a:p>
            <a:pPr lvl="1"/>
            <a:r>
              <a:rPr lang="en-US"/>
              <a:t>Executive function</a:t>
            </a:r>
          </a:p>
          <a:p>
            <a:r>
              <a:rPr lang="en-US"/>
              <a:t>Requires organization and strategy</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7" name="Picture 6">
            <a:extLst>
              <a:ext uri="{FF2B5EF4-FFF2-40B4-BE49-F238E27FC236}">
                <a16:creationId xmlns:a16="http://schemas.microsoft.com/office/drawing/2014/main" id="{FD4343E8-49B3-25B6-193F-77DD1A8B31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15609" y="1862954"/>
            <a:ext cx="5531140" cy="3596991"/>
          </a:xfrm>
          <a:prstGeom prst="rect">
            <a:avLst/>
          </a:prstGeom>
          <a:ln w="6350">
            <a:solidFill>
              <a:schemeClr val="tx1"/>
            </a:solidFill>
          </a:ln>
        </p:spPr>
      </p:pic>
    </p:spTree>
    <p:extLst>
      <p:ext uri="{BB962C8B-B14F-4D97-AF65-F5344CB8AC3E}">
        <p14:creationId xmlns:p14="http://schemas.microsoft.com/office/powerpoint/2010/main" val="426714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Who Are Our Students?</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Have a disability or multiple disabilities that impact intellectual functioning and adaptive behavior</a:t>
            </a:r>
          </a:p>
          <a:p>
            <a:r>
              <a:rPr lang="en-US"/>
              <a:t>Are different from one another</a:t>
            </a:r>
          </a:p>
          <a:p>
            <a:r>
              <a:rPr lang="en-US"/>
              <a:t>Have the ability to gain conceptual knowledge, skills, and understandings through meaningful opportunities to learn</a:t>
            </a:r>
          </a:p>
          <a:p>
            <a:pPr marL="0" indent="0">
              <a:buNone/>
            </a:pPr>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185187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a:xfrm>
            <a:off x="357808" y="391558"/>
            <a:ext cx="12014199" cy="857251"/>
          </a:xfrm>
        </p:spPr>
        <p:txBody>
          <a:bodyPr>
            <a:normAutofit/>
          </a:bodyPr>
          <a:lstStyle/>
          <a:p>
            <a:r>
              <a:rPr lang="en-US"/>
              <a:t>Examples of Multiple Means of Action and Expression</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Flexible ways for students to demonstrate their learning, including</a:t>
            </a:r>
          </a:p>
          <a:p>
            <a:pPr lvl="1"/>
            <a:r>
              <a:rPr lang="en-US"/>
              <a:t>telling</a:t>
            </a:r>
          </a:p>
          <a:p>
            <a:pPr lvl="1"/>
            <a:r>
              <a:rPr lang="en-US"/>
              <a:t>writing </a:t>
            </a:r>
          </a:p>
          <a:p>
            <a:pPr lvl="1"/>
            <a:r>
              <a:rPr lang="en-US"/>
              <a:t>touching </a:t>
            </a:r>
          </a:p>
          <a:p>
            <a:pPr lvl="1"/>
            <a:r>
              <a:rPr lang="en-US"/>
              <a:t>drawing </a:t>
            </a:r>
          </a:p>
          <a:p>
            <a:pPr lvl="1"/>
            <a:r>
              <a:rPr lang="en-US"/>
              <a:t>eye gaze </a:t>
            </a:r>
          </a:p>
          <a:p>
            <a:pPr lvl="1"/>
            <a:r>
              <a:rPr lang="en-US"/>
              <a:t>pointing </a:t>
            </a:r>
          </a:p>
          <a:p>
            <a:pPr lvl="1"/>
            <a:r>
              <a:rPr lang="en-US"/>
              <a:t>using sign language</a:t>
            </a:r>
          </a:p>
          <a:p>
            <a:pPr lvl="1"/>
            <a:r>
              <a:rPr lang="en-US"/>
              <a:t>using an AAC device </a:t>
            </a:r>
          </a:p>
          <a:p>
            <a:pPr lvl="1"/>
            <a:r>
              <a:rPr lang="en-US"/>
              <a:t>accessing tools and assistive technologies</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248910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a:xfrm>
            <a:off x="245097" y="391558"/>
            <a:ext cx="12358540" cy="781051"/>
          </a:xfrm>
        </p:spPr>
        <p:txBody>
          <a:bodyPr>
            <a:noAutofit/>
          </a:bodyPr>
          <a:lstStyle/>
          <a:p>
            <a:pPr algn="ctr"/>
            <a:r>
              <a:rPr lang="en-US"/>
              <a:t>Multiple Means of Action and Expression: </a:t>
            </a:r>
            <a:br>
              <a:rPr lang="en-US"/>
            </a:br>
            <a:r>
              <a:rPr lang="en-US"/>
              <a:t>A Teacher's Ideas </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5324483" cy="4487518"/>
          </a:xfrm>
        </p:spPr>
        <p:txBody>
          <a:bodyPr vert="horz" lIns="91440" tIns="45720" rIns="91440" bIns="45720" rtlCol="0" anchor="t">
            <a:normAutofit/>
          </a:bodyPr>
          <a:lstStyle/>
          <a:p>
            <a:endParaRPr lang="en-US"/>
          </a:p>
          <a:p>
            <a:r>
              <a:rPr lang="en-US"/>
              <a:t>“Sophia doesn’t yet use letters in writing.”</a:t>
            </a:r>
          </a:p>
          <a:p>
            <a:r>
              <a:rPr lang="en-US"/>
              <a:t>“We are working on writing about events including 3+ sequences.”</a:t>
            </a:r>
          </a:p>
          <a:p>
            <a:r>
              <a:rPr lang="en-US"/>
              <a:t>“She can put pictures of herself and family on vacation in order and write a caption.”</a:t>
            </a:r>
          </a:p>
          <a:p>
            <a:r>
              <a:rPr lang="en-US"/>
              <a:t>“She will have a goal of sharing her story with classmates.”</a:t>
            </a:r>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10" name="Picture 9">
            <a:extLst>
              <a:ext uri="{FF2B5EF4-FFF2-40B4-BE49-F238E27FC236}">
                <a16:creationId xmlns:a16="http://schemas.microsoft.com/office/drawing/2014/main" id="{ACA511A4-38D9-E649-9462-020579DF7A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6565" y="1710556"/>
            <a:ext cx="4934503" cy="3930049"/>
          </a:xfrm>
          <a:prstGeom prst="rect">
            <a:avLst/>
          </a:prstGeom>
        </p:spPr>
      </p:pic>
    </p:spTree>
    <p:extLst>
      <p:ext uri="{BB962C8B-B14F-4D97-AF65-F5344CB8AC3E}">
        <p14:creationId xmlns:p14="http://schemas.microsoft.com/office/powerpoint/2010/main" val="2303395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a:xfrm>
            <a:off x="357808" y="391558"/>
            <a:ext cx="12392991" cy="857251"/>
          </a:xfrm>
        </p:spPr>
        <p:txBody>
          <a:bodyPr>
            <a:normAutofit/>
          </a:bodyPr>
          <a:lstStyle/>
          <a:p>
            <a:r>
              <a:rPr lang="en-US"/>
              <a:t>Think About: Multiple Means of Action and Expression</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5324483" cy="4487518"/>
          </a:xfrm>
        </p:spPr>
        <p:txBody>
          <a:bodyPr vert="horz" lIns="91440" tIns="45720" rIns="91440" bIns="45720" rtlCol="0" anchor="t">
            <a:normAutofit/>
          </a:bodyPr>
          <a:lstStyle/>
          <a:p>
            <a:endParaRPr lang="en-US"/>
          </a:p>
          <a:p>
            <a:r>
              <a:rPr lang="en-US"/>
              <a:t>Using vacation pictures to demonstrate a sequence of events</a:t>
            </a:r>
          </a:p>
          <a:p>
            <a:r>
              <a:rPr lang="en-US"/>
              <a:t>Sophia writes a caption for her photos</a:t>
            </a:r>
          </a:p>
          <a:p>
            <a:r>
              <a:rPr lang="en-US"/>
              <a:t>Sophia sets a goal</a:t>
            </a:r>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8" name="Picture 7">
            <a:extLst>
              <a:ext uri="{FF2B5EF4-FFF2-40B4-BE49-F238E27FC236}">
                <a16:creationId xmlns:a16="http://schemas.microsoft.com/office/drawing/2014/main" id="{FA0F4E34-8AAC-8B1F-5CFD-6D8215D0D8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99660" y="1329861"/>
            <a:ext cx="3280257" cy="4198278"/>
          </a:xfrm>
          <a:prstGeom prst="rect">
            <a:avLst/>
          </a:prstGeom>
        </p:spPr>
      </p:pic>
    </p:spTree>
    <p:extLst>
      <p:ext uri="{BB962C8B-B14F-4D97-AF65-F5344CB8AC3E}">
        <p14:creationId xmlns:p14="http://schemas.microsoft.com/office/powerpoint/2010/main" val="13215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a:xfrm>
            <a:off x="230808" y="416958"/>
            <a:ext cx="12443791" cy="857251"/>
          </a:xfrm>
        </p:spPr>
        <p:txBody>
          <a:bodyPr>
            <a:normAutofit/>
          </a:bodyPr>
          <a:lstStyle/>
          <a:p>
            <a:r>
              <a:rPr lang="en-US"/>
              <a:t>Multiple Means of Action and Expression in PD Design</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9680714" cy="4487518"/>
          </a:xfrm>
        </p:spPr>
        <p:txBody>
          <a:bodyPr vert="horz" lIns="91440" tIns="45720" rIns="91440" bIns="45720" rtlCol="0" anchor="t">
            <a:normAutofit/>
          </a:bodyPr>
          <a:lstStyle/>
          <a:p>
            <a:endParaRPr lang="en-US"/>
          </a:p>
          <a:p>
            <a:r>
              <a:rPr lang="en-US"/>
              <a:t>Teachers design an assessment that includes multiple options for students to respond.</a:t>
            </a:r>
          </a:p>
          <a:p>
            <a:r>
              <a:rPr lang="en-US"/>
              <a:t>Teachers draft a goal to implement an instructional strategy and create a plan to monitor goal progress.</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144907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normAutofit/>
          </a:bodyPr>
          <a:lstStyle/>
          <a:p>
            <a:r>
              <a:rPr lang="en-US" dirty="0"/>
              <a:t>Activity (3)</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9680714" cy="4487518"/>
          </a:xfrm>
        </p:spPr>
        <p:txBody>
          <a:bodyPr vert="horz" lIns="91440" tIns="45720" rIns="91440" bIns="45720" rtlCol="0" anchor="t">
            <a:normAutofit/>
          </a:bodyPr>
          <a:lstStyle/>
          <a:p>
            <a:endParaRPr lang="en-US"/>
          </a:p>
          <a:p>
            <a:r>
              <a:rPr lang="en-US"/>
              <a:t>What kinds of challenges might teachers face when they are considering how a student will demonstrate what they have learned?</a:t>
            </a:r>
          </a:p>
          <a:p>
            <a:r>
              <a:rPr lang="en-US"/>
              <a:t>Identify one example of how teachers can provide multiple means of action and expression when planning lessons, </a:t>
            </a:r>
            <a:r>
              <a:rPr lang="en-US" b="1"/>
              <a:t>or</a:t>
            </a:r>
            <a:r>
              <a:rPr lang="en-US"/>
              <a:t> </a:t>
            </a:r>
          </a:p>
          <a:p>
            <a:r>
              <a:rPr lang="en-US"/>
              <a:t>Identify a way you can incorporate multiple means of action and expression in your PD.</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844100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normAutofit/>
          </a:bodyPr>
          <a:lstStyle/>
          <a:p>
            <a:r>
              <a:rPr lang="en-US" dirty="0"/>
              <a:t>Summary</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5" y="1267239"/>
            <a:ext cx="9680714" cy="4487518"/>
          </a:xfrm>
        </p:spPr>
        <p:txBody>
          <a:bodyPr vert="horz" lIns="91440" tIns="45720" rIns="91440" bIns="45720" rtlCol="0" anchor="t">
            <a:normAutofit/>
          </a:bodyPr>
          <a:lstStyle/>
          <a:p>
            <a:endParaRPr lang="en-US"/>
          </a:p>
          <a:p>
            <a:r>
              <a:rPr lang="en-US"/>
              <a:t>UDL draws from neuroscience, the learning sciences, and cognitive psychology. </a:t>
            </a:r>
          </a:p>
          <a:p>
            <a:r>
              <a:rPr lang="en-US"/>
              <a:t>UDL builds on three different networks for knowledge development in our brains—recognition, strategic, affective. </a:t>
            </a:r>
          </a:p>
          <a:p>
            <a:r>
              <a:rPr lang="en-US"/>
              <a:t>The UDL framework describes how the learning brain intersects with effective instruction. </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201877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B628-6096-199D-87D3-1EC92BBDDF3F}"/>
              </a:ext>
            </a:extLst>
          </p:cNvPr>
          <p:cNvSpPr>
            <a:spLocks noGrp="1"/>
          </p:cNvSpPr>
          <p:nvPr>
            <p:ph type="title" idx="4294967295"/>
          </p:nvPr>
        </p:nvSpPr>
        <p:spPr>
          <a:xfrm>
            <a:off x="357809" y="-781051"/>
            <a:ext cx="10515600" cy="781051"/>
          </a:xfrm>
        </p:spPr>
        <p:txBody>
          <a:bodyPr vert="horz" lIns="91440" tIns="45720" rIns="91440" bIns="45720" rtlCol="0" anchor="b">
            <a:normAutofit/>
          </a:bodyPr>
          <a:lstStyle/>
          <a:p>
            <a:r>
              <a:rPr lang="en-US" dirty="0"/>
              <a:t>Thank You!</a:t>
            </a:r>
          </a:p>
        </p:txBody>
      </p:sp>
      <p:sp>
        <p:nvSpPr>
          <p:cNvPr id="6" name="Text Placeholder 5">
            <a:extLst>
              <a:ext uri="{FF2B5EF4-FFF2-40B4-BE49-F238E27FC236}">
                <a16:creationId xmlns:a16="http://schemas.microsoft.com/office/drawing/2014/main" id="{19969FC0-6DB4-9104-B137-8E120317DBD5}"/>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95668EB9-C875-FF1B-8075-AEEE89399A4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9650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EA14-7029-2649-9F7C-D486FB6EB520}"/>
              </a:ext>
            </a:extLst>
          </p:cNvPr>
          <p:cNvSpPr>
            <a:spLocks noGrp="1"/>
          </p:cNvSpPr>
          <p:nvPr>
            <p:ph type="title"/>
          </p:nvPr>
        </p:nvSpPr>
        <p:spPr/>
        <p:txBody>
          <a:bodyPr/>
          <a:lstStyle/>
          <a:p>
            <a:r>
              <a:rPr lang="en-US"/>
              <a:t>Universal Design for Learning</a:t>
            </a:r>
          </a:p>
        </p:txBody>
      </p:sp>
    </p:spTree>
    <p:extLst>
      <p:ext uri="{BB962C8B-B14F-4D97-AF65-F5344CB8AC3E}">
        <p14:creationId xmlns:p14="http://schemas.microsoft.com/office/powerpoint/2010/main" val="326088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dirty="0"/>
              <a:t>Universal Design for Learning (2)</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Framework to improve teaching and learning based on research into how humans learn</a:t>
            </a:r>
          </a:p>
          <a:p>
            <a:r>
              <a:rPr lang="en-US"/>
              <a:t>Helps learners by</a:t>
            </a:r>
          </a:p>
          <a:p>
            <a:pPr lvl="1"/>
            <a:r>
              <a:rPr lang="en-US"/>
              <a:t>Making learning accessible</a:t>
            </a:r>
          </a:p>
          <a:p>
            <a:pPr lvl="1"/>
            <a:r>
              <a:rPr lang="en-US"/>
              <a:t>Presenting content in flexible ways</a:t>
            </a:r>
          </a:p>
          <a:p>
            <a:pPr lvl="1"/>
            <a:r>
              <a:rPr lang="en-US"/>
              <a:t>Providing multiple ways to interact with content</a:t>
            </a:r>
          </a:p>
          <a:p>
            <a:pPr lvl="1"/>
            <a:r>
              <a:rPr lang="en-US"/>
              <a:t>Not isolating students </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50332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UDL and the Learning Brain</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a:xfrm>
            <a:off x="1192696" y="1267239"/>
            <a:ext cx="4903304" cy="4487518"/>
          </a:xfrm>
        </p:spPr>
        <p:txBody>
          <a:bodyPr vert="horz" lIns="91440" tIns="45720" rIns="91440" bIns="45720" rtlCol="0" anchor="t">
            <a:normAutofit/>
          </a:bodyPr>
          <a:lstStyle/>
          <a:p>
            <a:endParaRPr lang="en-US"/>
          </a:p>
          <a:p>
            <a:r>
              <a:rPr lang="en-US"/>
              <a:t>To learn, we must</a:t>
            </a:r>
          </a:p>
          <a:p>
            <a:pPr lvl="1"/>
            <a:r>
              <a:rPr lang="en-US"/>
              <a:t>Recognize information and concepts</a:t>
            </a:r>
          </a:p>
          <a:p>
            <a:pPr lvl="1"/>
            <a:r>
              <a:rPr lang="en-US"/>
              <a:t>Apply strategies to process</a:t>
            </a:r>
          </a:p>
          <a:p>
            <a:pPr lvl="1"/>
            <a:r>
              <a:rPr lang="en-US"/>
              <a:t>Be engaged</a:t>
            </a:r>
          </a:p>
          <a:p>
            <a:r>
              <a:rPr lang="en-US"/>
              <a:t>Three brain networks</a:t>
            </a:r>
          </a:p>
          <a:p>
            <a:pPr lvl="1"/>
            <a:r>
              <a:rPr lang="en-US"/>
              <a:t>Affective</a:t>
            </a:r>
          </a:p>
          <a:p>
            <a:pPr lvl="1"/>
            <a:r>
              <a:rPr lang="en-US"/>
              <a:t>Recognition</a:t>
            </a:r>
          </a:p>
          <a:p>
            <a:pPr lvl="1"/>
            <a:r>
              <a:rPr lang="en-US"/>
              <a:t>Strategic</a:t>
            </a:r>
          </a:p>
          <a:p>
            <a:endParaRPr lang="en-US"/>
          </a:p>
          <a:p>
            <a:endParaRPr lang="en-US"/>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pic>
        <p:nvPicPr>
          <p:cNvPr id="5" name="Picture 4">
            <a:extLst>
              <a:ext uri="{FF2B5EF4-FFF2-40B4-BE49-F238E27FC236}">
                <a16:creationId xmlns:a16="http://schemas.microsoft.com/office/drawing/2014/main" id="{7D6A5452-1440-9D93-424B-9097130D85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0" y="1702920"/>
            <a:ext cx="5959356" cy="3452159"/>
          </a:xfrm>
          <a:prstGeom prst="rect">
            <a:avLst/>
          </a:prstGeom>
          <a:ln w="6350">
            <a:solidFill>
              <a:schemeClr val="tx1"/>
            </a:solidFill>
          </a:ln>
        </p:spPr>
      </p:pic>
    </p:spTree>
    <p:extLst>
      <p:ext uri="{BB962C8B-B14F-4D97-AF65-F5344CB8AC3E}">
        <p14:creationId xmlns:p14="http://schemas.microsoft.com/office/powerpoint/2010/main" val="154091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Affective Networks</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Support the “why” of learning</a:t>
            </a:r>
          </a:p>
          <a:p>
            <a:r>
              <a:rPr lang="en-US"/>
              <a:t>What motivates students to engage</a:t>
            </a:r>
          </a:p>
          <a:p>
            <a:pPr lvl="1"/>
            <a:r>
              <a:rPr lang="en-US"/>
              <a:t>Example: start a lesson by generating interest in a reading topic based on student interest</a:t>
            </a:r>
          </a:p>
          <a:p>
            <a:r>
              <a:rPr lang="en-US"/>
              <a:t>Teacher trainers can consider these networks for PD</a:t>
            </a:r>
          </a:p>
          <a:p>
            <a:pPr lvl="1"/>
            <a:r>
              <a:rPr lang="en-US"/>
              <a:t>Example: choose timely topics, help teachers understand the relevance</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40593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Recognition Networks</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Support the “what” of learning</a:t>
            </a:r>
          </a:p>
          <a:p>
            <a:r>
              <a:rPr lang="en-US"/>
              <a:t>Collect and categorize information in meaningful ways</a:t>
            </a:r>
          </a:p>
          <a:p>
            <a:pPr lvl="1"/>
            <a:r>
              <a:rPr lang="en-US"/>
              <a:t>Example: instruction that includes identifying an author’s writing style</a:t>
            </a:r>
          </a:p>
          <a:p>
            <a:r>
              <a:rPr lang="en-US"/>
              <a:t>Teacher trainers can consider these networks for PD</a:t>
            </a:r>
          </a:p>
          <a:p>
            <a:pPr lvl="1"/>
            <a:r>
              <a:rPr lang="en-US"/>
              <a:t>Example: analyze videos of lessons to identify examples of instructional strategies</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122950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066D-9132-44E7-B15A-B24CE7E700DF}"/>
              </a:ext>
            </a:extLst>
          </p:cNvPr>
          <p:cNvSpPr>
            <a:spLocks noGrp="1"/>
          </p:cNvSpPr>
          <p:nvPr>
            <p:ph type="title"/>
          </p:nvPr>
        </p:nvSpPr>
        <p:spPr/>
        <p:txBody>
          <a:bodyPr/>
          <a:lstStyle/>
          <a:p>
            <a:r>
              <a:rPr lang="en-US"/>
              <a:t>Strategic Networks</a:t>
            </a:r>
          </a:p>
        </p:txBody>
      </p:sp>
      <p:sp>
        <p:nvSpPr>
          <p:cNvPr id="3" name="Content Placeholder 2">
            <a:extLst>
              <a:ext uri="{FF2B5EF4-FFF2-40B4-BE49-F238E27FC236}">
                <a16:creationId xmlns:a16="http://schemas.microsoft.com/office/drawing/2014/main" id="{8B74695A-108C-44E0-B34F-206F45FED2DB}"/>
              </a:ext>
            </a:extLst>
          </p:cNvPr>
          <p:cNvSpPr>
            <a:spLocks noGrp="1"/>
          </p:cNvSpPr>
          <p:nvPr>
            <p:ph idx="1"/>
          </p:nvPr>
        </p:nvSpPr>
        <p:spPr/>
        <p:txBody>
          <a:bodyPr vert="horz" lIns="91440" tIns="45720" rIns="91440" bIns="45720" rtlCol="0" anchor="t">
            <a:normAutofit/>
          </a:bodyPr>
          <a:lstStyle/>
          <a:p>
            <a:endParaRPr lang="en-US"/>
          </a:p>
          <a:p>
            <a:r>
              <a:rPr lang="en-US"/>
              <a:t>Support the “how” of learning</a:t>
            </a:r>
          </a:p>
          <a:p>
            <a:r>
              <a:rPr lang="en-US"/>
              <a:t>Plan and carry out tasks, organize and express ideas</a:t>
            </a:r>
          </a:p>
          <a:p>
            <a:pPr lvl="1"/>
            <a:r>
              <a:rPr lang="en-US"/>
              <a:t>Example: writing an essay or solving a math problem</a:t>
            </a:r>
          </a:p>
          <a:p>
            <a:r>
              <a:rPr lang="en-US"/>
              <a:t>Teacher trainers can consider these networks for PD</a:t>
            </a:r>
          </a:p>
          <a:p>
            <a:pPr lvl="1"/>
            <a:r>
              <a:rPr lang="en-US"/>
              <a:t>Teachers design an assessment with multiple options to demonstrate learning</a:t>
            </a:r>
          </a:p>
        </p:txBody>
      </p:sp>
      <p:sp>
        <p:nvSpPr>
          <p:cNvPr id="6" name="Content Placeholder 4">
            <a:extLst>
              <a:ext uri="{FF2B5EF4-FFF2-40B4-BE49-F238E27FC236}">
                <a16:creationId xmlns:a16="http://schemas.microsoft.com/office/drawing/2014/main" id="{5CCB1875-61C8-4EAD-A554-ABC520E6A0BF}"/>
              </a:ext>
              <a:ext uri="{C183D7F6-B498-43B3-948B-1728B52AA6E4}">
                <adec:decorative xmlns:adec="http://schemas.microsoft.com/office/drawing/2017/decorative" val="1"/>
              </a:ext>
            </a:extLst>
          </p:cNvPr>
          <p:cNvSpPr txBox="1">
            <a:spLocks/>
          </p:cNvSpPr>
          <p:nvPr/>
        </p:nvSpPr>
        <p:spPr>
          <a:xfrm>
            <a:off x="1412083" y="1398055"/>
            <a:ext cx="8256740" cy="4217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rgbClr val="112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rgbClr val="112D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baseline="0">
                <a:solidFill>
                  <a:srgbClr val="112D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12D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endParaRPr lang="en-US"/>
          </a:p>
          <a:p>
            <a:endParaRPr lang="en-US"/>
          </a:p>
        </p:txBody>
      </p:sp>
    </p:spTree>
    <p:extLst>
      <p:ext uri="{BB962C8B-B14F-4D97-AF65-F5344CB8AC3E}">
        <p14:creationId xmlns:p14="http://schemas.microsoft.com/office/powerpoint/2010/main" val="2663103493"/>
      </p:ext>
    </p:extLst>
  </p:cSld>
  <p:clrMapOvr>
    <a:masterClrMapping/>
  </p:clrMapOvr>
</p:sld>
</file>

<file path=ppt/theme/theme1.xml><?xml version="1.0" encoding="utf-8"?>
<a:theme xmlns:a="http://schemas.openxmlformats.org/drawingml/2006/main" name="Office Theme">
  <a:themeElements>
    <a:clrScheme name="SETTT">
      <a:dk1>
        <a:srgbClr val="112C50"/>
      </a:dk1>
      <a:lt1>
        <a:srgbClr val="FFFFFF"/>
      </a:lt1>
      <a:dk2>
        <a:srgbClr val="000000"/>
      </a:dk2>
      <a:lt2>
        <a:srgbClr val="E7E6E6"/>
      </a:lt2>
      <a:accent1>
        <a:srgbClr val="066A98"/>
      </a:accent1>
      <a:accent2>
        <a:srgbClr val="C9472C"/>
      </a:accent2>
      <a:accent3>
        <a:srgbClr val="71BED1"/>
      </a:accent3>
      <a:accent4>
        <a:srgbClr val="C0C0C0"/>
      </a:accent4>
      <a:accent5>
        <a:srgbClr val="929292"/>
      </a:accent5>
      <a:accent6>
        <a:srgbClr val="5E5E5E"/>
      </a:accent6>
      <a:hlink>
        <a:srgbClr val="066A98"/>
      </a:hlink>
      <a:folHlink>
        <a:srgbClr val="066A9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 xmlns="d701e379-a146-40d8-b5c1-67ac17a04361" xsi:nil="true"/>
    <Notes0 xmlns="d701e379-a146-40d8-b5c1-67ac17a04361" xsi:nil="true"/>
    <lcf76f155ced4ddcb4097134ff3c332f xmlns="d701e379-a146-40d8-b5c1-67ac17a04361">
      <Terms xmlns="http://schemas.microsoft.com/office/infopath/2007/PartnerControls"/>
    </lcf76f155ced4ddcb4097134ff3c332f>
    <TaxCatchAll xmlns="c5bd5ac6-11d9-4d11-b0af-ac07bebcd407" xsi:nil="true"/>
    <SharedWithUsers xmlns="c5bd5ac6-11d9-4d11-b0af-ac07bebcd407">
      <UserInfo>
        <DisplayName>Reida, Grace Anne</DisplayName>
        <AccountId>25</AccountId>
        <AccountType/>
      </UserInfo>
      <UserInfo>
        <DisplayName>Tolson, Morgan Elizabeth</DisplayName>
        <AccountId>806</AccountId>
        <AccountType/>
      </UserInfo>
      <UserInfo>
        <DisplayName>Clepper, Eliott</DisplayName>
        <AccountId>663</AccountId>
        <AccountType/>
      </UserInfo>
      <UserInfo>
        <DisplayName>Lohrenz, Whitney L</DisplayName>
        <AccountId>26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3ABC84FEECDB458881F03447A1FB40" ma:contentTypeVersion="20" ma:contentTypeDescription="Create a new document." ma:contentTypeScope="" ma:versionID="58daf27ec04488589ed5ea7ba7b262e9">
  <xsd:schema xmlns:xsd="http://www.w3.org/2001/XMLSchema" xmlns:xs="http://www.w3.org/2001/XMLSchema" xmlns:p="http://schemas.microsoft.com/office/2006/metadata/properties" xmlns:ns2="d701e379-a146-40d8-b5c1-67ac17a04361" xmlns:ns3="c5bd5ac6-11d9-4d11-b0af-ac07bebcd407" targetNamespace="http://schemas.microsoft.com/office/2006/metadata/properties" ma:root="true" ma:fieldsID="f5bed52f094ce6f3ae7edb0bb4a14b42" ns2:_="" ns3:_="">
    <xsd:import namespace="d701e379-a146-40d8-b5c1-67ac17a04361"/>
    <xsd:import namespace="c5bd5ac6-11d9-4d11-b0af-ac07bebcd4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Notes" minOccurs="0"/>
                <xsd:element ref="ns2:MediaLengthInSeconds" minOccurs="0"/>
                <xsd:element ref="ns2:Notes0"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01e379-a146-40d8-b5c1-67ac17a043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Notes" ma:index="19" nillable="true" ma:displayName="Status" ma:format="Dropdown" ma:internalName="Notes">
      <xsd:simpleType>
        <xsd:restriction base="dms:Choice">
          <xsd:enumeration value="Draft"/>
          <xsd:enumeration value="Completed"/>
          <xsd:enumeration value="Choice 3"/>
        </xsd:restriction>
      </xsd:simpleType>
    </xsd:element>
    <xsd:element name="MediaLengthInSeconds" ma:index="20" nillable="true" ma:displayName="Length (seconds)" ma:internalName="MediaLengthInSeconds" ma:readOnly="true">
      <xsd:simpleType>
        <xsd:restriction base="dms:Unknown"/>
      </xsd:simpleType>
    </xsd:element>
    <xsd:element name="Notes0" ma:index="21" nillable="true" ma:displayName="Notes" ma:format="Dropdown" ma:internalName="Notes0">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bd5ac6-11d9-4d11-b0af-ac07bebcd4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87c6834-0cdc-4603-a8c2-3dae310476cd}" ma:internalName="TaxCatchAll" ma:showField="CatchAllData" ma:web="c5bd5ac6-11d9-4d11-b0af-ac07bebcd4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135083-564C-4EB1-A272-136EFD89EF5B}">
  <ds:schemaRefs>
    <ds:schemaRef ds:uri="http://schemas.microsoft.com/sharepoint/v3/contenttype/forms"/>
  </ds:schemaRefs>
</ds:datastoreItem>
</file>

<file path=customXml/itemProps2.xml><?xml version="1.0" encoding="utf-8"?>
<ds:datastoreItem xmlns:ds="http://schemas.openxmlformats.org/officeDocument/2006/customXml" ds:itemID="{13E926A4-FA20-4BD7-A826-60199225FB49}">
  <ds:schemaRefs>
    <ds:schemaRef ds:uri="http://schemas.microsoft.com/office/infopath/2007/PartnerControls"/>
    <ds:schemaRef ds:uri="http://purl.org/dc/dcmitype/"/>
    <ds:schemaRef ds:uri="http://purl.org/dc/elements/1.1/"/>
    <ds:schemaRef ds:uri="http://www.w3.org/XML/1998/namespace"/>
    <ds:schemaRef ds:uri="http://purl.org/dc/terms/"/>
    <ds:schemaRef ds:uri="d701e379-a146-40d8-b5c1-67ac17a04361"/>
    <ds:schemaRef ds:uri="http://schemas.microsoft.com/office/2006/documentManagement/types"/>
    <ds:schemaRef ds:uri="http://schemas.openxmlformats.org/package/2006/metadata/core-properties"/>
    <ds:schemaRef ds:uri="c5bd5ac6-11d9-4d11-b0af-ac07bebcd407"/>
    <ds:schemaRef ds:uri="http://schemas.microsoft.com/office/2006/metadata/properties"/>
  </ds:schemaRefs>
</ds:datastoreItem>
</file>

<file path=customXml/itemProps3.xml><?xml version="1.0" encoding="utf-8"?>
<ds:datastoreItem xmlns:ds="http://schemas.openxmlformats.org/officeDocument/2006/customXml" ds:itemID="{AF11D811-FEC1-44BA-9E75-176C1A04B74A}">
  <ds:schemaRefs>
    <ds:schemaRef ds:uri="c5bd5ac6-11d9-4d11-b0af-ac07bebcd407"/>
    <ds:schemaRef ds:uri="d701e379-a146-40d8-b5c1-67ac17a043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199</TotalTime>
  <Words>4378</Words>
  <Application>Microsoft Office PowerPoint</Application>
  <PresentationFormat>Widescreen</PresentationFormat>
  <Paragraphs>316</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SETTT for Success  Using the Universal Design for Learning (UDL) Framework</vt:lpstr>
      <vt:lpstr>Objectives</vt:lpstr>
      <vt:lpstr>Who Are Our Students?</vt:lpstr>
      <vt:lpstr>Universal Design for Learning</vt:lpstr>
      <vt:lpstr>Universal Design for Learning (2)</vt:lpstr>
      <vt:lpstr>UDL and the Learning Brain</vt:lpstr>
      <vt:lpstr>Affective Networks</vt:lpstr>
      <vt:lpstr>Recognition Networks</vt:lpstr>
      <vt:lpstr>Strategic Networks</vt:lpstr>
      <vt:lpstr>UDL Principles Designed Around Brain Networks</vt:lpstr>
      <vt:lpstr>UDL Principles Designed Around Brain Networks (2)</vt:lpstr>
      <vt:lpstr>Activity</vt:lpstr>
      <vt:lpstr>Engagement</vt:lpstr>
      <vt:lpstr>Affective Networks: The “Why of Learning”</vt:lpstr>
      <vt:lpstr>Examples of Multiple Means of Engagement</vt:lpstr>
      <vt:lpstr>Multiple Means of Engagement: A Teacher's Ideas </vt:lpstr>
      <vt:lpstr>Think About: Multiple Means of Engagement</vt:lpstr>
      <vt:lpstr>Multiple Means of Engagement in PD Design</vt:lpstr>
      <vt:lpstr>Activity (1)</vt:lpstr>
      <vt:lpstr>Representation</vt:lpstr>
      <vt:lpstr>Recognition Networks: The “What of Learning”</vt:lpstr>
      <vt:lpstr>Try This Exercise</vt:lpstr>
      <vt:lpstr>Examples of Multiple Means of Representation</vt:lpstr>
      <vt:lpstr>Multiple Means of Representation: A Teacher's Ideas </vt:lpstr>
      <vt:lpstr>Think About: Multiple Means of Representation</vt:lpstr>
      <vt:lpstr>Multiple Means of Representation in PD Design</vt:lpstr>
      <vt:lpstr>Activity (2)</vt:lpstr>
      <vt:lpstr>Action and Expression</vt:lpstr>
      <vt:lpstr>Strategic Networks: The “How of Learning”</vt:lpstr>
      <vt:lpstr>Examples of Multiple Means of Action and Expression</vt:lpstr>
      <vt:lpstr>Multiple Means of Action and Expression:  A Teacher's Ideas </vt:lpstr>
      <vt:lpstr>Think About: Multiple Means of Action and Expression</vt:lpstr>
      <vt:lpstr>Multiple Means of Action and Expression in PD Design</vt:lpstr>
      <vt:lpstr>Activity (3)</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Lindeman</dc:creator>
  <cp:lastModifiedBy>Rule, Martin C</cp:lastModifiedBy>
  <cp:revision>15</cp:revision>
  <dcterms:created xsi:type="dcterms:W3CDTF">2021-02-15T16:10:02Z</dcterms:created>
  <dcterms:modified xsi:type="dcterms:W3CDTF">2024-09-18T17:59:32Z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0x010100443ABC84FEECDB458881F03447A1FB40</vt:lpwstr>
  </property>
  <property fmtid="{D5CDD505-2E9C-101B-9397-08002B2CF9AE}" pid="3" name="MediaServiceImageTags">
    <vt:lpwstr/>
  </property>
</Properties>
</file>